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41"/>
  </p:notesMasterIdLst>
  <p:sldIdLst>
    <p:sldId id="256" r:id="rId2"/>
    <p:sldId id="282" r:id="rId3"/>
    <p:sldId id="315" r:id="rId4"/>
    <p:sldId id="316" r:id="rId5"/>
    <p:sldId id="305" r:id="rId6"/>
    <p:sldId id="277" r:id="rId7"/>
    <p:sldId id="279" r:id="rId8"/>
    <p:sldId id="280" r:id="rId9"/>
    <p:sldId id="267" r:id="rId10"/>
    <p:sldId id="307" r:id="rId11"/>
    <p:sldId id="319" r:id="rId12"/>
    <p:sldId id="264" r:id="rId13"/>
    <p:sldId id="318" r:id="rId14"/>
    <p:sldId id="262" r:id="rId15"/>
    <p:sldId id="265" r:id="rId16"/>
    <p:sldId id="278" r:id="rId17"/>
    <p:sldId id="298" r:id="rId18"/>
    <p:sldId id="281" r:id="rId19"/>
    <p:sldId id="308" r:id="rId20"/>
    <p:sldId id="317" r:id="rId21"/>
    <p:sldId id="286" r:id="rId22"/>
    <p:sldId id="272" r:id="rId23"/>
    <p:sldId id="290" r:id="rId24"/>
    <p:sldId id="268" r:id="rId25"/>
    <p:sldId id="291" r:id="rId26"/>
    <p:sldId id="295" r:id="rId27"/>
    <p:sldId id="285" r:id="rId28"/>
    <p:sldId id="297" r:id="rId29"/>
    <p:sldId id="303" r:id="rId30"/>
    <p:sldId id="287" r:id="rId31"/>
    <p:sldId id="289" r:id="rId32"/>
    <p:sldId id="261" r:id="rId33"/>
    <p:sldId id="292" r:id="rId34"/>
    <p:sldId id="293" r:id="rId35"/>
    <p:sldId id="314" r:id="rId36"/>
    <p:sldId id="313" r:id="rId37"/>
    <p:sldId id="312" r:id="rId38"/>
    <p:sldId id="288" r:id="rId39"/>
    <p:sldId id="31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73"/>
    <p:restoredTop sz="79296"/>
  </p:normalViewPr>
  <p:slideViewPr>
    <p:cSldViewPr snapToGrid="0" snapToObjects="1">
      <p:cViewPr>
        <p:scale>
          <a:sx n="88" d="100"/>
          <a:sy n="88" d="100"/>
        </p:scale>
        <p:origin x="576" y="360"/>
      </p:cViewPr>
      <p:guideLst/>
    </p:cSldViewPr>
  </p:slid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66F692-367F-435D-A3DF-5E3E8A70526C}"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B0F9336D-B73C-4FAE-AB9F-5C252807680F}">
      <dgm:prSet/>
      <dgm:spPr/>
      <dgm:t>
        <a:bodyPr/>
        <a:lstStyle/>
        <a:p>
          <a:pPr>
            <a:lnSpc>
              <a:spcPct val="100000"/>
            </a:lnSpc>
            <a:defRPr b="1"/>
          </a:pPr>
          <a:r>
            <a:rPr lang="en-US" dirty="0"/>
            <a:t>Nodes – Data Entities ( nouns )</a:t>
          </a:r>
        </a:p>
        <a:p>
          <a:pPr>
            <a:lnSpc>
              <a:spcPct val="100000"/>
            </a:lnSpc>
            <a:defRPr b="1"/>
          </a:pPr>
          <a:r>
            <a:rPr lang="en-US" dirty="0"/>
            <a:t>  S O</a:t>
          </a:r>
        </a:p>
      </dgm:t>
    </dgm:pt>
    <dgm:pt modelId="{3557AADD-0049-4759-B838-5330A8BE086D}" type="parTrans" cxnId="{C17F7A59-6A28-46A0-BC7A-F0C7586D5EF2}">
      <dgm:prSet/>
      <dgm:spPr/>
      <dgm:t>
        <a:bodyPr/>
        <a:lstStyle/>
        <a:p>
          <a:endParaRPr lang="en-US"/>
        </a:p>
      </dgm:t>
    </dgm:pt>
    <dgm:pt modelId="{93894E4D-65C4-4C97-AE3A-FA1867E0233E}" type="sibTrans" cxnId="{C17F7A59-6A28-46A0-BC7A-F0C7586D5EF2}">
      <dgm:prSet/>
      <dgm:spPr/>
      <dgm:t>
        <a:bodyPr/>
        <a:lstStyle/>
        <a:p>
          <a:endParaRPr lang="en-US"/>
        </a:p>
      </dgm:t>
    </dgm:pt>
    <dgm:pt modelId="{06E40207-00A2-4176-A2C4-52A01F1A6F79}">
      <dgm:prSet/>
      <dgm:spPr/>
      <dgm:t>
        <a:bodyPr/>
        <a:lstStyle/>
        <a:p>
          <a:pPr>
            <a:lnSpc>
              <a:spcPct val="100000"/>
            </a:lnSpc>
            <a:defRPr b="1"/>
          </a:pPr>
          <a:r>
            <a:rPr lang="en-US" dirty="0"/>
            <a:t>Edges – Relationships ( verbs ) </a:t>
          </a:r>
        </a:p>
        <a:p>
          <a:pPr>
            <a:lnSpc>
              <a:spcPct val="100000"/>
            </a:lnSpc>
            <a:defRPr b="1"/>
          </a:pPr>
          <a:r>
            <a:rPr lang="en-US" dirty="0"/>
            <a:t>P</a:t>
          </a:r>
        </a:p>
      </dgm:t>
    </dgm:pt>
    <dgm:pt modelId="{05643E9F-4F71-435C-AFCE-1BFD6AF4ECAB}" type="parTrans" cxnId="{A209F118-35CC-4909-91AA-887A9B4BE98F}">
      <dgm:prSet/>
      <dgm:spPr/>
      <dgm:t>
        <a:bodyPr/>
        <a:lstStyle/>
        <a:p>
          <a:endParaRPr lang="en-US"/>
        </a:p>
      </dgm:t>
    </dgm:pt>
    <dgm:pt modelId="{292BE65D-B702-4EA2-83AB-09D6C671A596}" type="sibTrans" cxnId="{A209F118-35CC-4909-91AA-887A9B4BE98F}">
      <dgm:prSet/>
      <dgm:spPr/>
      <dgm:t>
        <a:bodyPr/>
        <a:lstStyle/>
        <a:p>
          <a:endParaRPr lang="en-US"/>
        </a:p>
      </dgm:t>
    </dgm:pt>
    <dgm:pt modelId="{E5E46184-EDC6-4B3F-BB9A-A62694EE55AC}">
      <dgm:prSet/>
      <dgm:spPr/>
      <dgm:t>
        <a:bodyPr/>
        <a:lstStyle/>
        <a:p>
          <a:pPr>
            <a:lnSpc>
              <a:spcPct val="100000"/>
            </a:lnSpc>
            <a:defRPr b="1"/>
          </a:pPr>
          <a:r>
            <a:rPr lang="en-US"/>
            <a:t>Graph algorithms</a:t>
          </a:r>
        </a:p>
      </dgm:t>
    </dgm:pt>
    <dgm:pt modelId="{61C65701-AF2E-4351-820E-772039E4AF75}" type="parTrans" cxnId="{B943546D-4F10-4081-B9E6-4021D7FBB184}">
      <dgm:prSet/>
      <dgm:spPr/>
      <dgm:t>
        <a:bodyPr/>
        <a:lstStyle/>
        <a:p>
          <a:endParaRPr lang="en-US"/>
        </a:p>
      </dgm:t>
    </dgm:pt>
    <dgm:pt modelId="{4AF73CDE-D296-4249-9577-7F298F9BAA96}" type="sibTrans" cxnId="{B943546D-4F10-4081-B9E6-4021D7FBB184}">
      <dgm:prSet/>
      <dgm:spPr/>
      <dgm:t>
        <a:bodyPr/>
        <a:lstStyle/>
        <a:p>
          <a:endParaRPr lang="en-US"/>
        </a:p>
      </dgm:t>
    </dgm:pt>
    <dgm:pt modelId="{094E6046-1C64-49EC-9293-9468AB7705F8}">
      <dgm:prSet/>
      <dgm:spPr/>
      <dgm:t>
        <a:bodyPr/>
        <a:lstStyle/>
        <a:p>
          <a:pPr>
            <a:lnSpc>
              <a:spcPct val="100000"/>
            </a:lnSpc>
          </a:pPr>
          <a:r>
            <a:rPr lang="en-US" dirty="0"/>
            <a:t>Reasoning ( Decisions )</a:t>
          </a:r>
        </a:p>
      </dgm:t>
    </dgm:pt>
    <dgm:pt modelId="{CAD2F8DF-450A-4A6C-9A22-929CE608F9DA}" type="parTrans" cxnId="{7AA3A84B-925D-4035-8D62-1C84B8FC78A7}">
      <dgm:prSet/>
      <dgm:spPr/>
      <dgm:t>
        <a:bodyPr/>
        <a:lstStyle/>
        <a:p>
          <a:endParaRPr lang="en-US"/>
        </a:p>
      </dgm:t>
    </dgm:pt>
    <dgm:pt modelId="{7019426F-2129-4178-95E3-3D66083EA1AC}" type="sibTrans" cxnId="{7AA3A84B-925D-4035-8D62-1C84B8FC78A7}">
      <dgm:prSet/>
      <dgm:spPr/>
      <dgm:t>
        <a:bodyPr/>
        <a:lstStyle/>
        <a:p>
          <a:endParaRPr lang="en-US"/>
        </a:p>
      </dgm:t>
    </dgm:pt>
    <dgm:pt modelId="{02207CB0-CC60-4BC4-8D11-BBCDD3057239}">
      <dgm:prSet/>
      <dgm:spPr/>
      <dgm:t>
        <a:bodyPr/>
        <a:lstStyle/>
        <a:p>
          <a:pPr>
            <a:lnSpc>
              <a:spcPct val="100000"/>
            </a:lnSpc>
          </a:pPr>
          <a:r>
            <a:rPr lang="en-US"/>
            <a:t>Inferences</a:t>
          </a:r>
        </a:p>
      </dgm:t>
    </dgm:pt>
    <dgm:pt modelId="{BE81E4DE-E638-41F6-BB3B-943CE1724B78}" type="parTrans" cxnId="{AAE1025B-1786-4CBB-B858-6DA4E16D6C8F}">
      <dgm:prSet/>
      <dgm:spPr/>
      <dgm:t>
        <a:bodyPr/>
        <a:lstStyle/>
        <a:p>
          <a:endParaRPr lang="en-US"/>
        </a:p>
      </dgm:t>
    </dgm:pt>
    <dgm:pt modelId="{F33BB1A5-ADAA-4391-83AA-EAB0015D9B3C}" type="sibTrans" cxnId="{AAE1025B-1786-4CBB-B858-6DA4E16D6C8F}">
      <dgm:prSet/>
      <dgm:spPr/>
      <dgm:t>
        <a:bodyPr/>
        <a:lstStyle/>
        <a:p>
          <a:endParaRPr lang="en-US"/>
        </a:p>
      </dgm:t>
    </dgm:pt>
    <dgm:pt modelId="{4AAC8884-2972-4399-8773-A5515B6E8C46}">
      <dgm:prSet/>
      <dgm:spPr/>
      <dgm:t>
        <a:bodyPr/>
        <a:lstStyle/>
        <a:p>
          <a:pPr>
            <a:lnSpc>
              <a:spcPct val="100000"/>
            </a:lnSpc>
          </a:pPr>
          <a:r>
            <a:rPr lang="en-US"/>
            <a:t>Shortest path</a:t>
          </a:r>
        </a:p>
      </dgm:t>
    </dgm:pt>
    <dgm:pt modelId="{C418BA33-3537-45F9-8716-64B94B071FCF}" type="parTrans" cxnId="{97D0C37C-A6CA-4A83-AC21-D9AF21E4B9CB}">
      <dgm:prSet/>
      <dgm:spPr/>
      <dgm:t>
        <a:bodyPr/>
        <a:lstStyle/>
        <a:p>
          <a:endParaRPr lang="en-US"/>
        </a:p>
      </dgm:t>
    </dgm:pt>
    <dgm:pt modelId="{F0F8FAE3-00CA-48F8-B84E-A776AF54F73D}" type="sibTrans" cxnId="{97D0C37C-A6CA-4A83-AC21-D9AF21E4B9CB}">
      <dgm:prSet/>
      <dgm:spPr/>
      <dgm:t>
        <a:bodyPr/>
        <a:lstStyle/>
        <a:p>
          <a:endParaRPr lang="en-US"/>
        </a:p>
      </dgm:t>
    </dgm:pt>
    <dgm:pt modelId="{CA895469-A68A-457A-B96E-56A076AA2678}">
      <dgm:prSet/>
      <dgm:spPr/>
      <dgm:t>
        <a:bodyPr/>
        <a:lstStyle/>
        <a:p>
          <a:pPr>
            <a:lnSpc>
              <a:spcPct val="100000"/>
            </a:lnSpc>
          </a:pPr>
          <a:r>
            <a:rPr lang="en-US"/>
            <a:t>Cliques / Neighborliness</a:t>
          </a:r>
        </a:p>
      </dgm:t>
    </dgm:pt>
    <dgm:pt modelId="{C4E99817-ACA1-4D7E-BB83-31F149486C32}" type="parTrans" cxnId="{A95FC37B-5C9C-4208-9C2E-3D53DCBEA6F6}">
      <dgm:prSet/>
      <dgm:spPr/>
      <dgm:t>
        <a:bodyPr/>
        <a:lstStyle/>
        <a:p>
          <a:endParaRPr lang="en-US"/>
        </a:p>
      </dgm:t>
    </dgm:pt>
    <dgm:pt modelId="{FDC4B013-1E65-4DAE-94B3-33C64DECB4CF}" type="sibTrans" cxnId="{A95FC37B-5C9C-4208-9C2E-3D53DCBEA6F6}">
      <dgm:prSet/>
      <dgm:spPr/>
      <dgm:t>
        <a:bodyPr/>
        <a:lstStyle/>
        <a:p>
          <a:endParaRPr lang="en-US"/>
        </a:p>
      </dgm:t>
    </dgm:pt>
    <dgm:pt modelId="{DC096632-6DFD-46D1-9152-02599FF3CABE}">
      <dgm:prSet/>
      <dgm:spPr/>
      <dgm:t>
        <a:bodyPr/>
        <a:lstStyle/>
        <a:p>
          <a:pPr>
            <a:lnSpc>
              <a:spcPct val="100000"/>
            </a:lnSpc>
          </a:pPr>
          <a:r>
            <a:rPr lang="en-US" dirty="0"/>
            <a:t>Interconnected ness</a:t>
          </a:r>
        </a:p>
      </dgm:t>
    </dgm:pt>
    <dgm:pt modelId="{91E9F872-7677-405A-8A45-24296A596B1E}" type="parTrans" cxnId="{B91265F7-0D39-4283-80EF-ABCBBAFE4EE2}">
      <dgm:prSet/>
      <dgm:spPr/>
      <dgm:t>
        <a:bodyPr/>
        <a:lstStyle/>
        <a:p>
          <a:endParaRPr lang="en-US"/>
        </a:p>
      </dgm:t>
    </dgm:pt>
    <dgm:pt modelId="{DF81F117-86F6-4C76-9E08-87237222CA8F}" type="sibTrans" cxnId="{B91265F7-0D39-4283-80EF-ABCBBAFE4EE2}">
      <dgm:prSet/>
      <dgm:spPr/>
      <dgm:t>
        <a:bodyPr/>
        <a:lstStyle/>
        <a:p>
          <a:endParaRPr lang="en-US"/>
        </a:p>
      </dgm:t>
    </dgm:pt>
    <dgm:pt modelId="{83904E6D-D574-4AAD-9A5D-923710BF4D67}">
      <dgm:prSet/>
      <dgm:spPr/>
      <dgm:t>
        <a:bodyPr/>
        <a:lstStyle/>
        <a:p>
          <a:pPr>
            <a:lnSpc>
              <a:spcPct val="100000"/>
            </a:lnSpc>
            <a:defRPr b="1"/>
          </a:pPr>
          <a:r>
            <a:rPr lang="en-US"/>
            <a:t>Patterns</a:t>
          </a:r>
        </a:p>
      </dgm:t>
    </dgm:pt>
    <dgm:pt modelId="{CFC15A1A-D45F-4F10-8EE1-B6BBBE5CCDA8}" type="parTrans" cxnId="{C60794D8-A0C1-4E2D-B247-B6AE4085F2F1}">
      <dgm:prSet/>
      <dgm:spPr/>
      <dgm:t>
        <a:bodyPr/>
        <a:lstStyle/>
        <a:p>
          <a:endParaRPr lang="en-US"/>
        </a:p>
      </dgm:t>
    </dgm:pt>
    <dgm:pt modelId="{93A3853D-1E69-4E56-8561-FF913B50C61E}" type="sibTrans" cxnId="{C60794D8-A0C1-4E2D-B247-B6AE4085F2F1}">
      <dgm:prSet/>
      <dgm:spPr/>
      <dgm:t>
        <a:bodyPr/>
        <a:lstStyle/>
        <a:p>
          <a:endParaRPr lang="en-US"/>
        </a:p>
      </dgm:t>
    </dgm:pt>
    <dgm:pt modelId="{1A1B8AE3-60AC-4DCD-942F-B2BBC5216BEC}" type="pres">
      <dgm:prSet presAssocID="{1866F692-367F-435D-A3DF-5E3E8A70526C}" presName="root" presStyleCnt="0">
        <dgm:presLayoutVars>
          <dgm:dir/>
          <dgm:resizeHandles val="exact"/>
        </dgm:presLayoutVars>
      </dgm:prSet>
      <dgm:spPr/>
    </dgm:pt>
    <dgm:pt modelId="{3851510E-80C2-495A-85F2-08A498091B72}" type="pres">
      <dgm:prSet presAssocID="{B0F9336D-B73C-4FAE-AB9F-5C252807680F}" presName="compNode" presStyleCnt="0"/>
      <dgm:spPr/>
    </dgm:pt>
    <dgm:pt modelId="{E1FE3A0D-94A3-4BE1-BB58-A889E58C4C2F}" type="pres">
      <dgm:prSet presAssocID="{B0F9336D-B73C-4FAE-AB9F-5C252807680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E4C62A75-9699-4784-A43D-7A80CA5EB5D7}" type="pres">
      <dgm:prSet presAssocID="{B0F9336D-B73C-4FAE-AB9F-5C252807680F}" presName="iconSpace" presStyleCnt="0"/>
      <dgm:spPr/>
    </dgm:pt>
    <dgm:pt modelId="{9E7D1DCD-EB85-4697-A250-DB922A99BE00}" type="pres">
      <dgm:prSet presAssocID="{B0F9336D-B73C-4FAE-AB9F-5C252807680F}" presName="parTx" presStyleLbl="revTx" presStyleIdx="0" presStyleCnt="8">
        <dgm:presLayoutVars>
          <dgm:chMax val="0"/>
          <dgm:chPref val="0"/>
        </dgm:presLayoutVars>
      </dgm:prSet>
      <dgm:spPr/>
    </dgm:pt>
    <dgm:pt modelId="{2F61F12D-5992-494C-AAE9-593DFF0F1045}" type="pres">
      <dgm:prSet presAssocID="{B0F9336D-B73C-4FAE-AB9F-5C252807680F}" presName="txSpace" presStyleCnt="0"/>
      <dgm:spPr/>
    </dgm:pt>
    <dgm:pt modelId="{D0987DF6-0A36-45F5-B68D-4FB1DC8D29BF}" type="pres">
      <dgm:prSet presAssocID="{B0F9336D-B73C-4FAE-AB9F-5C252807680F}" presName="desTx" presStyleLbl="revTx" presStyleIdx="1" presStyleCnt="8">
        <dgm:presLayoutVars/>
      </dgm:prSet>
      <dgm:spPr/>
    </dgm:pt>
    <dgm:pt modelId="{7A29AC28-69D4-4B32-B1D1-C172F618E570}" type="pres">
      <dgm:prSet presAssocID="{93894E4D-65C4-4C97-AE3A-FA1867E0233E}" presName="sibTrans" presStyleCnt="0"/>
      <dgm:spPr/>
    </dgm:pt>
    <dgm:pt modelId="{B5E34868-1FC0-44F8-9FD7-33EC6432F057}" type="pres">
      <dgm:prSet presAssocID="{06E40207-00A2-4176-A2C4-52A01F1A6F79}" presName="compNode" presStyleCnt="0"/>
      <dgm:spPr/>
    </dgm:pt>
    <dgm:pt modelId="{F26BB401-B2B7-413B-BB49-697D3DF73253}" type="pres">
      <dgm:prSet presAssocID="{06E40207-00A2-4176-A2C4-52A01F1A6F7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930B62EF-5877-420D-A974-FF28DFA048DB}" type="pres">
      <dgm:prSet presAssocID="{06E40207-00A2-4176-A2C4-52A01F1A6F79}" presName="iconSpace" presStyleCnt="0"/>
      <dgm:spPr/>
    </dgm:pt>
    <dgm:pt modelId="{2B8288C9-AA3F-49D2-90C4-ACB2A83869A6}" type="pres">
      <dgm:prSet presAssocID="{06E40207-00A2-4176-A2C4-52A01F1A6F79}" presName="parTx" presStyleLbl="revTx" presStyleIdx="2" presStyleCnt="8">
        <dgm:presLayoutVars>
          <dgm:chMax val="0"/>
          <dgm:chPref val="0"/>
        </dgm:presLayoutVars>
      </dgm:prSet>
      <dgm:spPr/>
    </dgm:pt>
    <dgm:pt modelId="{D9167D99-2C54-41DF-9340-140782AB9D1C}" type="pres">
      <dgm:prSet presAssocID="{06E40207-00A2-4176-A2C4-52A01F1A6F79}" presName="txSpace" presStyleCnt="0"/>
      <dgm:spPr/>
    </dgm:pt>
    <dgm:pt modelId="{1AB4129F-788C-476C-8CA9-D922C9234EFD}" type="pres">
      <dgm:prSet presAssocID="{06E40207-00A2-4176-A2C4-52A01F1A6F79}" presName="desTx" presStyleLbl="revTx" presStyleIdx="3" presStyleCnt="8">
        <dgm:presLayoutVars/>
      </dgm:prSet>
      <dgm:spPr/>
    </dgm:pt>
    <dgm:pt modelId="{CE226DDF-A922-49B2-ACA2-917EEF6DA90A}" type="pres">
      <dgm:prSet presAssocID="{292BE65D-B702-4EA2-83AB-09D6C671A596}" presName="sibTrans" presStyleCnt="0"/>
      <dgm:spPr/>
    </dgm:pt>
    <dgm:pt modelId="{01C31842-09BB-4F2A-B503-F0275DE21CED}" type="pres">
      <dgm:prSet presAssocID="{E5E46184-EDC6-4B3F-BB9A-A62694EE55AC}" presName="compNode" presStyleCnt="0"/>
      <dgm:spPr/>
    </dgm:pt>
    <dgm:pt modelId="{BE6DF0A9-B639-4939-B601-ABA8A5B737BD}" type="pres">
      <dgm:prSet presAssocID="{E5E46184-EDC6-4B3F-BB9A-A62694EE55A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58235DF7-C2EF-4841-A36F-89ADBA1626D9}" type="pres">
      <dgm:prSet presAssocID="{E5E46184-EDC6-4B3F-BB9A-A62694EE55AC}" presName="iconSpace" presStyleCnt="0"/>
      <dgm:spPr/>
    </dgm:pt>
    <dgm:pt modelId="{94606826-4ADE-4765-8ABC-58B1D2889382}" type="pres">
      <dgm:prSet presAssocID="{E5E46184-EDC6-4B3F-BB9A-A62694EE55AC}" presName="parTx" presStyleLbl="revTx" presStyleIdx="4" presStyleCnt="8">
        <dgm:presLayoutVars>
          <dgm:chMax val="0"/>
          <dgm:chPref val="0"/>
        </dgm:presLayoutVars>
      </dgm:prSet>
      <dgm:spPr/>
    </dgm:pt>
    <dgm:pt modelId="{BF81BD54-CE37-49E2-967B-24F9CE934EC6}" type="pres">
      <dgm:prSet presAssocID="{E5E46184-EDC6-4B3F-BB9A-A62694EE55AC}" presName="txSpace" presStyleCnt="0"/>
      <dgm:spPr/>
    </dgm:pt>
    <dgm:pt modelId="{48019E0D-F842-4455-989E-6859D0316EBF}" type="pres">
      <dgm:prSet presAssocID="{E5E46184-EDC6-4B3F-BB9A-A62694EE55AC}" presName="desTx" presStyleLbl="revTx" presStyleIdx="5" presStyleCnt="8" custLinFactNeighborX="-632" custLinFactNeighborY="-54555">
        <dgm:presLayoutVars/>
      </dgm:prSet>
      <dgm:spPr/>
    </dgm:pt>
    <dgm:pt modelId="{B86C2D1A-5687-42EA-9328-FA26528A0C51}" type="pres">
      <dgm:prSet presAssocID="{4AF73CDE-D296-4249-9577-7F298F9BAA96}" presName="sibTrans" presStyleCnt="0"/>
      <dgm:spPr/>
    </dgm:pt>
    <dgm:pt modelId="{E08AED8F-8CF4-4112-B4EE-2C64B01121A5}" type="pres">
      <dgm:prSet presAssocID="{83904E6D-D574-4AAD-9A5D-923710BF4D67}" presName="compNode" presStyleCnt="0"/>
      <dgm:spPr/>
    </dgm:pt>
    <dgm:pt modelId="{CA1AA0C5-6D7E-4715-902B-C8684DCCB20C}" type="pres">
      <dgm:prSet presAssocID="{83904E6D-D574-4AAD-9A5D-923710BF4D6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lp"/>
        </a:ext>
      </dgm:extLst>
    </dgm:pt>
    <dgm:pt modelId="{F52EE37C-6A55-4A15-A1A1-0D71E15F703F}" type="pres">
      <dgm:prSet presAssocID="{83904E6D-D574-4AAD-9A5D-923710BF4D67}" presName="iconSpace" presStyleCnt="0"/>
      <dgm:spPr/>
    </dgm:pt>
    <dgm:pt modelId="{E1F425D1-BCBF-48C1-BED6-B56BD940A965}" type="pres">
      <dgm:prSet presAssocID="{83904E6D-D574-4AAD-9A5D-923710BF4D67}" presName="parTx" presStyleLbl="revTx" presStyleIdx="6" presStyleCnt="8">
        <dgm:presLayoutVars>
          <dgm:chMax val="0"/>
          <dgm:chPref val="0"/>
        </dgm:presLayoutVars>
      </dgm:prSet>
      <dgm:spPr/>
    </dgm:pt>
    <dgm:pt modelId="{2FFE65AD-7A99-4D7D-B396-FF11607F2B56}" type="pres">
      <dgm:prSet presAssocID="{83904E6D-D574-4AAD-9A5D-923710BF4D67}" presName="txSpace" presStyleCnt="0"/>
      <dgm:spPr/>
    </dgm:pt>
    <dgm:pt modelId="{5532EE39-5FC6-4874-A80A-18F826D0A693}" type="pres">
      <dgm:prSet presAssocID="{83904E6D-D574-4AAD-9A5D-923710BF4D67}" presName="desTx" presStyleLbl="revTx" presStyleIdx="7" presStyleCnt="8">
        <dgm:presLayoutVars/>
      </dgm:prSet>
      <dgm:spPr/>
    </dgm:pt>
  </dgm:ptLst>
  <dgm:cxnLst>
    <dgm:cxn modelId="{E4D2D500-AF2E-C94B-924D-F4ECDBBFE48B}" type="presOf" srcId="{4AAC8884-2972-4399-8773-A5515B6E8C46}" destId="{48019E0D-F842-4455-989E-6859D0316EBF}" srcOrd="0" destOrd="2" presId="urn:microsoft.com/office/officeart/2018/2/layout/IconLabelDescriptionList"/>
    <dgm:cxn modelId="{BF20E70B-A0DA-3B41-A235-4A1650EF9703}" type="presOf" srcId="{B0F9336D-B73C-4FAE-AB9F-5C252807680F}" destId="{9E7D1DCD-EB85-4697-A250-DB922A99BE00}" srcOrd="0" destOrd="0" presId="urn:microsoft.com/office/officeart/2018/2/layout/IconLabelDescriptionList"/>
    <dgm:cxn modelId="{A209F118-35CC-4909-91AA-887A9B4BE98F}" srcId="{1866F692-367F-435D-A3DF-5E3E8A70526C}" destId="{06E40207-00A2-4176-A2C4-52A01F1A6F79}" srcOrd="1" destOrd="0" parTransId="{05643E9F-4F71-435C-AFCE-1BFD6AF4ECAB}" sibTransId="{292BE65D-B702-4EA2-83AB-09D6C671A596}"/>
    <dgm:cxn modelId="{E06D641D-D12A-D24B-A154-54B9835E7F4D}" type="presOf" srcId="{02207CB0-CC60-4BC4-8D11-BBCDD3057239}" destId="{48019E0D-F842-4455-989E-6859D0316EBF}" srcOrd="0" destOrd="1" presId="urn:microsoft.com/office/officeart/2018/2/layout/IconLabelDescriptionList"/>
    <dgm:cxn modelId="{027A4E1E-E789-D84D-AFC5-D5EA1025F6D0}" type="presOf" srcId="{CA895469-A68A-457A-B96E-56A076AA2678}" destId="{48019E0D-F842-4455-989E-6859D0316EBF}" srcOrd="0" destOrd="3" presId="urn:microsoft.com/office/officeart/2018/2/layout/IconLabelDescriptionList"/>
    <dgm:cxn modelId="{71573332-D00F-BC44-97D5-F6A2B98F12AA}" type="presOf" srcId="{E5E46184-EDC6-4B3F-BB9A-A62694EE55AC}" destId="{94606826-4ADE-4765-8ABC-58B1D2889382}" srcOrd="0" destOrd="0" presId="urn:microsoft.com/office/officeart/2018/2/layout/IconLabelDescriptionList"/>
    <dgm:cxn modelId="{7AA3A84B-925D-4035-8D62-1C84B8FC78A7}" srcId="{E5E46184-EDC6-4B3F-BB9A-A62694EE55AC}" destId="{094E6046-1C64-49EC-9293-9468AB7705F8}" srcOrd="0" destOrd="0" parTransId="{CAD2F8DF-450A-4A6C-9A22-929CE608F9DA}" sibTransId="{7019426F-2129-4178-95E3-3D66083EA1AC}"/>
    <dgm:cxn modelId="{C17F7A59-6A28-46A0-BC7A-F0C7586D5EF2}" srcId="{1866F692-367F-435D-A3DF-5E3E8A70526C}" destId="{B0F9336D-B73C-4FAE-AB9F-5C252807680F}" srcOrd="0" destOrd="0" parTransId="{3557AADD-0049-4759-B838-5330A8BE086D}" sibTransId="{93894E4D-65C4-4C97-AE3A-FA1867E0233E}"/>
    <dgm:cxn modelId="{AAE1025B-1786-4CBB-B858-6DA4E16D6C8F}" srcId="{E5E46184-EDC6-4B3F-BB9A-A62694EE55AC}" destId="{02207CB0-CC60-4BC4-8D11-BBCDD3057239}" srcOrd="1" destOrd="0" parTransId="{BE81E4DE-E638-41F6-BB3B-943CE1724B78}" sibTransId="{F33BB1A5-ADAA-4391-83AA-EAB0015D9B3C}"/>
    <dgm:cxn modelId="{B943546D-4F10-4081-B9E6-4021D7FBB184}" srcId="{1866F692-367F-435D-A3DF-5E3E8A70526C}" destId="{E5E46184-EDC6-4B3F-BB9A-A62694EE55AC}" srcOrd="2" destOrd="0" parTransId="{61C65701-AF2E-4351-820E-772039E4AF75}" sibTransId="{4AF73CDE-D296-4249-9577-7F298F9BAA96}"/>
    <dgm:cxn modelId="{A95FC37B-5C9C-4208-9C2E-3D53DCBEA6F6}" srcId="{E5E46184-EDC6-4B3F-BB9A-A62694EE55AC}" destId="{CA895469-A68A-457A-B96E-56A076AA2678}" srcOrd="3" destOrd="0" parTransId="{C4E99817-ACA1-4D7E-BB83-31F149486C32}" sibTransId="{FDC4B013-1E65-4DAE-94B3-33C64DECB4CF}"/>
    <dgm:cxn modelId="{97D0C37C-A6CA-4A83-AC21-D9AF21E4B9CB}" srcId="{E5E46184-EDC6-4B3F-BB9A-A62694EE55AC}" destId="{4AAC8884-2972-4399-8773-A5515B6E8C46}" srcOrd="2" destOrd="0" parTransId="{C418BA33-3537-45F9-8716-64B94B071FCF}" sibTransId="{F0F8FAE3-00CA-48F8-B84E-A776AF54F73D}"/>
    <dgm:cxn modelId="{955BA086-BE47-544B-9213-0102317131FC}" type="presOf" srcId="{83904E6D-D574-4AAD-9A5D-923710BF4D67}" destId="{E1F425D1-BCBF-48C1-BED6-B56BD940A965}" srcOrd="0" destOrd="0" presId="urn:microsoft.com/office/officeart/2018/2/layout/IconLabelDescriptionList"/>
    <dgm:cxn modelId="{5F59C08D-B47A-D045-95AA-A56B0C7C07EF}" type="presOf" srcId="{06E40207-00A2-4176-A2C4-52A01F1A6F79}" destId="{2B8288C9-AA3F-49D2-90C4-ACB2A83869A6}" srcOrd="0" destOrd="0" presId="urn:microsoft.com/office/officeart/2018/2/layout/IconLabelDescriptionList"/>
    <dgm:cxn modelId="{CE106993-35F0-C84B-8953-CD8C4463CB7F}" type="presOf" srcId="{1866F692-367F-435D-A3DF-5E3E8A70526C}" destId="{1A1B8AE3-60AC-4DCD-942F-B2BBC5216BEC}" srcOrd="0" destOrd="0" presId="urn:microsoft.com/office/officeart/2018/2/layout/IconLabelDescriptionList"/>
    <dgm:cxn modelId="{D00756CD-CB60-3343-B02F-803E352526D6}" type="presOf" srcId="{094E6046-1C64-49EC-9293-9468AB7705F8}" destId="{48019E0D-F842-4455-989E-6859D0316EBF}" srcOrd="0" destOrd="0" presId="urn:microsoft.com/office/officeart/2018/2/layout/IconLabelDescriptionList"/>
    <dgm:cxn modelId="{C60794D8-A0C1-4E2D-B247-B6AE4085F2F1}" srcId="{1866F692-367F-435D-A3DF-5E3E8A70526C}" destId="{83904E6D-D574-4AAD-9A5D-923710BF4D67}" srcOrd="3" destOrd="0" parTransId="{CFC15A1A-D45F-4F10-8EE1-B6BBBE5CCDA8}" sibTransId="{93A3853D-1E69-4E56-8561-FF913B50C61E}"/>
    <dgm:cxn modelId="{04E32CEF-AEDD-5A47-B5AD-D1D4859CEBEA}" type="presOf" srcId="{DC096632-6DFD-46D1-9152-02599FF3CABE}" destId="{48019E0D-F842-4455-989E-6859D0316EBF}" srcOrd="0" destOrd="4" presId="urn:microsoft.com/office/officeart/2018/2/layout/IconLabelDescriptionList"/>
    <dgm:cxn modelId="{B91265F7-0D39-4283-80EF-ABCBBAFE4EE2}" srcId="{E5E46184-EDC6-4B3F-BB9A-A62694EE55AC}" destId="{DC096632-6DFD-46D1-9152-02599FF3CABE}" srcOrd="4" destOrd="0" parTransId="{91E9F872-7677-405A-8A45-24296A596B1E}" sibTransId="{DF81F117-86F6-4C76-9E08-87237222CA8F}"/>
    <dgm:cxn modelId="{75076D5B-AE1C-DF4E-B972-E90FF1B32BD5}" type="presParOf" srcId="{1A1B8AE3-60AC-4DCD-942F-B2BBC5216BEC}" destId="{3851510E-80C2-495A-85F2-08A498091B72}" srcOrd="0" destOrd="0" presId="urn:microsoft.com/office/officeart/2018/2/layout/IconLabelDescriptionList"/>
    <dgm:cxn modelId="{764AC6CD-EB79-E143-8CA6-D77A4F23E52C}" type="presParOf" srcId="{3851510E-80C2-495A-85F2-08A498091B72}" destId="{E1FE3A0D-94A3-4BE1-BB58-A889E58C4C2F}" srcOrd="0" destOrd="0" presId="urn:microsoft.com/office/officeart/2018/2/layout/IconLabelDescriptionList"/>
    <dgm:cxn modelId="{40CCD8C9-B47D-AF40-A374-46BED925FD54}" type="presParOf" srcId="{3851510E-80C2-495A-85F2-08A498091B72}" destId="{E4C62A75-9699-4784-A43D-7A80CA5EB5D7}" srcOrd="1" destOrd="0" presId="urn:microsoft.com/office/officeart/2018/2/layout/IconLabelDescriptionList"/>
    <dgm:cxn modelId="{FDE854AB-0993-F646-876D-21AD6C8244B4}" type="presParOf" srcId="{3851510E-80C2-495A-85F2-08A498091B72}" destId="{9E7D1DCD-EB85-4697-A250-DB922A99BE00}" srcOrd="2" destOrd="0" presId="urn:microsoft.com/office/officeart/2018/2/layout/IconLabelDescriptionList"/>
    <dgm:cxn modelId="{DC5CB473-F085-E248-946F-6DF5ABE90C99}" type="presParOf" srcId="{3851510E-80C2-495A-85F2-08A498091B72}" destId="{2F61F12D-5992-494C-AAE9-593DFF0F1045}" srcOrd="3" destOrd="0" presId="urn:microsoft.com/office/officeart/2018/2/layout/IconLabelDescriptionList"/>
    <dgm:cxn modelId="{B62A65E7-E16D-764E-AEDA-E42EFB6E4257}" type="presParOf" srcId="{3851510E-80C2-495A-85F2-08A498091B72}" destId="{D0987DF6-0A36-45F5-B68D-4FB1DC8D29BF}" srcOrd="4" destOrd="0" presId="urn:microsoft.com/office/officeart/2018/2/layout/IconLabelDescriptionList"/>
    <dgm:cxn modelId="{102F7FE6-150F-8E41-BE3E-2FA24AA35525}" type="presParOf" srcId="{1A1B8AE3-60AC-4DCD-942F-B2BBC5216BEC}" destId="{7A29AC28-69D4-4B32-B1D1-C172F618E570}" srcOrd="1" destOrd="0" presId="urn:microsoft.com/office/officeart/2018/2/layout/IconLabelDescriptionList"/>
    <dgm:cxn modelId="{CD21749B-DAE7-5B42-B66C-C176ED2C646D}" type="presParOf" srcId="{1A1B8AE3-60AC-4DCD-942F-B2BBC5216BEC}" destId="{B5E34868-1FC0-44F8-9FD7-33EC6432F057}" srcOrd="2" destOrd="0" presId="urn:microsoft.com/office/officeart/2018/2/layout/IconLabelDescriptionList"/>
    <dgm:cxn modelId="{20426F6B-C3B8-684E-8A27-F495EC9E6F2C}" type="presParOf" srcId="{B5E34868-1FC0-44F8-9FD7-33EC6432F057}" destId="{F26BB401-B2B7-413B-BB49-697D3DF73253}" srcOrd="0" destOrd="0" presId="urn:microsoft.com/office/officeart/2018/2/layout/IconLabelDescriptionList"/>
    <dgm:cxn modelId="{06264E23-FB37-BA42-BAE1-8A09F5E1E186}" type="presParOf" srcId="{B5E34868-1FC0-44F8-9FD7-33EC6432F057}" destId="{930B62EF-5877-420D-A974-FF28DFA048DB}" srcOrd="1" destOrd="0" presId="urn:microsoft.com/office/officeart/2018/2/layout/IconLabelDescriptionList"/>
    <dgm:cxn modelId="{A4FEE7B3-E993-BC48-819D-DB561F92E3C6}" type="presParOf" srcId="{B5E34868-1FC0-44F8-9FD7-33EC6432F057}" destId="{2B8288C9-AA3F-49D2-90C4-ACB2A83869A6}" srcOrd="2" destOrd="0" presId="urn:microsoft.com/office/officeart/2018/2/layout/IconLabelDescriptionList"/>
    <dgm:cxn modelId="{13829405-0F26-874B-9189-7A3C594773A6}" type="presParOf" srcId="{B5E34868-1FC0-44F8-9FD7-33EC6432F057}" destId="{D9167D99-2C54-41DF-9340-140782AB9D1C}" srcOrd="3" destOrd="0" presId="urn:microsoft.com/office/officeart/2018/2/layout/IconLabelDescriptionList"/>
    <dgm:cxn modelId="{AA9D1075-2226-354A-B554-83FEE71CC488}" type="presParOf" srcId="{B5E34868-1FC0-44F8-9FD7-33EC6432F057}" destId="{1AB4129F-788C-476C-8CA9-D922C9234EFD}" srcOrd="4" destOrd="0" presId="urn:microsoft.com/office/officeart/2018/2/layout/IconLabelDescriptionList"/>
    <dgm:cxn modelId="{6D999E15-CC8B-6748-8D27-3600F03FC3B6}" type="presParOf" srcId="{1A1B8AE3-60AC-4DCD-942F-B2BBC5216BEC}" destId="{CE226DDF-A922-49B2-ACA2-917EEF6DA90A}" srcOrd="3" destOrd="0" presId="urn:microsoft.com/office/officeart/2018/2/layout/IconLabelDescriptionList"/>
    <dgm:cxn modelId="{9ADA5553-AB04-6F40-9DE7-3E666584F797}" type="presParOf" srcId="{1A1B8AE3-60AC-4DCD-942F-B2BBC5216BEC}" destId="{01C31842-09BB-4F2A-B503-F0275DE21CED}" srcOrd="4" destOrd="0" presId="urn:microsoft.com/office/officeart/2018/2/layout/IconLabelDescriptionList"/>
    <dgm:cxn modelId="{8BE62E6D-8536-304B-B95C-15C4D9E4E09F}" type="presParOf" srcId="{01C31842-09BB-4F2A-B503-F0275DE21CED}" destId="{BE6DF0A9-B639-4939-B601-ABA8A5B737BD}" srcOrd="0" destOrd="0" presId="urn:microsoft.com/office/officeart/2018/2/layout/IconLabelDescriptionList"/>
    <dgm:cxn modelId="{A355F10B-A3D8-CD4B-AB27-9F1C360F799F}" type="presParOf" srcId="{01C31842-09BB-4F2A-B503-F0275DE21CED}" destId="{58235DF7-C2EF-4841-A36F-89ADBA1626D9}" srcOrd="1" destOrd="0" presId="urn:microsoft.com/office/officeart/2018/2/layout/IconLabelDescriptionList"/>
    <dgm:cxn modelId="{0E0ABFB4-1AC7-DE48-A143-D309EEBD3150}" type="presParOf" srcId="{01C31842-09BB-4F2A-B503-F0275DE21CED}" destId="{94606826-4ADE-4765-8ABC-58B1D2889382}" srcOrd="2" destOrd="0" presId="urn:microsoft.com/office/officeart/2018/2/layout/IconLabelDescriptionList"/>
    <dgm:cxn modelId="{C4301EBF-9EC5-CD40-BAD7-9AF8CC98D01A}" type="presParOf" srcId="{01C31842-09BB-4F2A-B503-F0275DE21CED}" destId="{BF81BD54-CE37-49E2-967B-24F9CE934EC6}" srcOrd="3" destOrd="0" presId="urn:microsoft.com/office/officeart/2018/2/layout/IconLabelDescriptionList"/>
    <dgm:cxn modelId="{D3F3A9D6-F86F-8F46-86AD-68A580084B93}" type="presParOf" srcId="{01C31842-09BB-4F2A-B503-F0275DE21CED}" destId="{48019E0D-F842-4455-989E-6859D0316EBF}" srcOrd="4" destOrd="0" presId="urn:microsoft.com/office/officeart/2018/2/layout/IconLabelDescriptionList"/>
    <dgm:cxn modelId="{D97061F7-D72C-B14B-8D28-B9CDC99CEC30}" type="presParOf" srcId="{1A1B8AE3-60AC-4DCD-942F-B2BBC5216BEC}" destId="{B86C2D1A-5687-42EA-9328-FA26528A0C51}" srcOrd="5" destOrd="0" presId="urn:microsoft.com/office/officeart/2018/2/layout/IconLabelDescriptionList"/>
    <dgm:cxn modelId="{087593B1-4417-1244-A270-2A92A2968288}" type="presParOf" srcId="{1A1B8AE3-60AC-4DCD-942F-B2BBC5216BEC}" destId="{E08AED8F-8CF4-4112-B4EE-2C64B01121A5}" srcOrd="6" destOrd="0" presId="urn:microsoft.com/office/officeart/2018/2/layout/IconLabelDescriptionList"/>
    <dgm:cxn modelId="{DAED13A9-F0B2-854B-91FA-567A33711385}" type="presParOf" srcId="{E08AED8F-8CF4-4112-B4EE-2C64B01121A5}" destId="{CA1AA0C5-6D7E-4715-902B-C8684DCCB20C}" srcOrd="0" destOrd="0" presId="urn:microsoft.com/office/officeart/2018/2/layout/IconLabelDescriptionList"/>
    <dgm:cxn modelId="{E9E49E7C-FBA6-294C-BDC0-0CE89782812B}" type="presParOf" srcId="{E08AED8F-8CF4-4112-B4EE-2C64B01121A5}" destId="{F52EE37C-6A55-4A15-A1A1-0D71E15F703F}" srcOrd="1" destOrd="0" presId="urn:microsoft.com/office/officeart/2018/2/layout/IconLabelDescriptionList"/>
    <dgm:cxn modelId="{4F5644AC-1BFE-5449-BEED-482BDB0A0E51}" type="presParOf" srcId="{E08AED8F-8CF4-4112-B4EE-2C64B01121A5}" destId="{E1F425D1-BCBF-48C1-BED6-B56BD940A965}" srcOrd="2" destOrd="0" presId="urn:microsoft.com/office/officeart/2018/2/layout/IconLabelDescriptionList"/>
    <dgm:cxn modelId="{08A33BB2-91D9-C045-A709-720A904CC44B}" type="presParOf" srcId="{E08AED8F-8CF4-4112-B4EE-2C64B01121A5}" destId="{2FFE65AD-7A99-4D7D-B396-FF11607F2B56}" srcOrd="3" destOrd="0" presId="urn:microsoft.com/office/officeart/2018/2/layout/IconLabelDescriptionList"/>
    <dgm:cxn modelId="{0365A3BE-C61A-974E-AF8A-35FC51908642}" type="presParOf" srcId="{E08AED8F-8CF4-4112-B4EE-2C64B01121A5}" destId="{5532EE39-5FC6-4874-A80A-18F826D0A693}"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609042-47E0-498E-BE8A-0D8B609D3C30}" type="doc">
      <dgm:prSet loTypeId="urn:microsoft.com/office/officeart/2008/layout/LinedList" loCatId="list" qsTypeId="urn:microsoft.com/office/officeart/2005/8/quickstyle/simple2" qsCatId="simple" csTypeId="urn:microsoft.com/office/officeart/2005/8/colors/accent6_2" csCatId="accent6" phldr="1"/>
      <dgm:spPr/>
      <dgm:t>
        <a:bodyPr/>
        <a:lstStyle/>
        <a:p>
          <a:endParaRPr lang="en-US"/>
        </a:p>
      </dgm:t>
    </dgm:pt>
    <dgm:pt modelId="{F64177EF-22EC-4FD7-B1A3-99296F40A1A5}">
      <dgm:prSet/>
      <dgm:spPr/>
      <dgm:t>
        <a:bodyPr/>
        <a:lstStyle/>
        <a:p>
          <a:r>
            <a:rPr lang="en-US" dirty="0"/>
            <a:t>Bowl -&gt; Triple Store – Semantic Graph DB</a:t>
          </a:r>
        </a:p>
      </dgm:t>
    </dgm:pt>
    <dgm:pt modelId="{F2AF43B2-3D19-4E88-AEBD-BBD164F18D3D}" type="parTrans" cxnId="{F74E44D8-EB98-4E91-B72B-6C5A9BB9E0D2}">
      <dgm:prSet/>
      <dgm:spPr/>
      <dgm:t>
        <a:bodyPr/>
        <a:lstStyle/>
        <a:p>
          <a:endParaRPr lang="en-US"/>
        </a:p>
      </dgm:t>
    </dgm:pt>
    <dgm:pt modelId="{52350C70-531E-4308-817F-520C3EE8BB56}" type="sibTrans" cxnId="{F74E44D8-EB98-4E91-B72B-6C5A9BB9E0D2}">
      <dgm:prSet/>
      <dgm:spPr/>
      <dgm:t>
        <a:bodyPr/>
        <a:lstStyle/>
        <a:p>
          <a:endParaRPr lang="en-US"/>
        </a:p>
      </dgm:t>
    </dgm:pt>
    <dgm:pt modelId="{3E68D566-10D5-4AAA-ADBA-0C8D0A67F570}">
      <dgm:prSet/>
      <dgm:spPr/>
      <dgm:t>
        <a:bodyPr/>
        <a:lstStyle/>
        <a:p>
          <a:r>
            <a:rPr lang="en-US" dirty="0"/>
            <a:t>`Alphabet soup` -&gt; SPO OPS POS SOP POS</a:t>
          </a:r>
        </a:p>
      </dgm:t>
    </dgm:pt>
    <dgm:pt modelId="{117D2A7A-701A-47C2-9216-4315B06BA99C}" type="parTrans" cxnId="{5E7E2BF7-0931-4D83-BB6E-293737E5397D}">
      <dgm:prSet/>
      <dgm:spPr/>
      <dgm:t>
        <a:bodyPr/>
        <a:lstStyle/>
        <a:p>
          <a:endParaRPr lang="en-US"/>
        </a:p>
      </dgm:t>
    </dgm:pt>
    <dgm:pt modelId="{55D77A67-E37E-465D-8033-112464B21D77}" type="sibTrans" cxnId="{5E7E2BF7-0931-4D83-BB6E-293737E5397D}">
      <dgm:prSet/>
      <dgm:spPr/>
      <dgm:t>
        <a:bodyPr/>
        <a:lstStyle/>
        <a:p>
          <a:endParaRPr lang="en-US"/>
        </a:p>
      </dgm:t>
    </dgm:pt>
    <dgm:pt modelId="{C12A158D-71E4-4FE3-8AC8-32DAC05A7E6A}">
      <dgm:prSet/>
      <dgm:spPr/>
      <dgm:t>
        <a:bodyPr/>
        <a:lstStyle/>
        <a:p>
          <a:r>
            <a:rPr lang="en-US" b="1" dirty="0"/>
            <a:t>Merge ? </a:t>
          </a:r>
          <a:endParaRPr lang="en-US" dirty="0"/>
        </a:p>
      </dgm:t>
    </dgm:pt>
    <dgm:pt modelId="{37FC7CD1-A132-4F79-9C28-0833187FA7C3}" type="parTrans" cxnId="{6A3AE266-F275-458A-B958-6B21366D3676}">
      <dgm:prSet/>
      <dgm:spPr/>
      <dgm:t>
        <a:bodyPr/>
        <a:lstStyle/>
        <a:p>
          <a:endParaRPr lang="en-US"/>
        </a:p>
      </dgm:t>
    </dgm:pt>
    <dgm:pt modelId="{B2FBC270-E035-43B1-B23C-087CF55B2727}" type="sibTrans" cxnId="{6A3AE266-F275-458A-B958-6B21366D3676}">
      <dgm:prSet/>
      <dgm:spPr/>
      <dgm:t>
        <a:bodyPr/>
        <a:lstStyle/>
        <a:p>
          <a:endParaRPr lang="en-US"/>
        </a:p>
      </dgm:t>
    </dgm:pt>
    <dgm:pt modelId="{150AE9E3-CF00-3B43-B886-7C2FBC936F36}" type="pres">
      <dgm:prSet presAssocID="{CA609042-47E0-498E-BE8A-0D8B609D3C30}" presName="vert0" presStyleCnt="0">
        <dgm:presLayoutVars>
          <dgm:dir/>
          <dgm:animOne val="branch"/>
          <dgm:animLvl val="lvl"/>
        </dgm:presLayoutVars>
      </dgm:prSet>
      <dgm:spPr/>
    </dgm:pt>
    <dgm:pt modelId="{CA1D5674-E232-7E49-9F5E-BCE10E816204}" type="pres">
      <dgm:prSet presAssocID="{F64177EF-22EC-4FD7-B1A3-99296F40A1A5}" presName="thickLine" presStyleLbl="alignNode1" presStyleIdx="0" presStyleCnt="3"/>
      <dgm:spPr/>
    </dgm:pt>
    <dgm:pt modelId="{710E109F-CF0F-4B4F-A123-06CFF7BB3052}" type="pres">
      <dgm:prSet presAssocID="{F64177EF-22EC-4FD7-B1A3-99296F40A1A5}" presName="horz1" presStyleCnt="0"/>
      <dgm:spPr/>
    </dgm:pt>
    <dgm:pt modelId="{FEE05287-D3F7-CE46-965D-E5D2CF2FF57E}" type="pres">
      <dgm:prSet presAssocID="{F64177EF-22EC-4FD7-B1A3-99296F40A1A5}" presName="tx1" presStyleLbl="revTx" presStyleIdx="0" presStyleCnt="3"/>
      <dgm:spPr/>
    </dgm:pt>
    <dgm:pt modelId="{4A9601DD-CF3B-414C-A340-0265410C6518}" type="pres">
      <dgm:prSet presAssocID="{F64177EF-22EC-4FD7-B1A3-99296F40A1A5}" presName="vert1" presStyleCnt="0"/>
      <dgm:spPr/>
    </dgm:pt>
    <dgm:pt modelId="{FB94D2E8-43DB-B343-AE15-9227010713B2}" type="pres">
      <dgm:prSet presAssocID="{3E68D566-10D5-4AAA-ADBA-0C8D0A67F570}" presName="thickLine" presStyleLbl="alignNode1" presStyleIdx="1" presStyleCnt="3"/>
      <dgm:spPr/>
    </dgm:pt>
    <dgm:pt modelId="{A19A89A6-43C4-C44B-85FD-DB10EF76ACA1}" type="pres">
      <dgm:prSet presAssocID="{3E68D566-10D5-4AAA-ADBA-0C8D0A67F570}" presName="horz1" presStyleCnt="0"/>
      <dgm:spPr/>
    </dgm:pt>
    <dgm:pt modelId="{25003A27-5EB2-0145-AECF-3B52FEB3477E}" type="pres">
      <dgm:prSet presAssocID="{3E68D566-10D5-4AAA-ADBA-0C8D0A67F570}" presName="tx1" presStyleLbl="revTx" presStyleIdx="1" presStyleCnt="3"/>
      <dgm:spPr/>
    </dgm:pt>
    <dgm:pt modelId="{E092BB27-8973-CB46-8FEC-FD88E5DD7EE8}" type="pres">
      <dgm:prSet presAssocID="{3E68D566-10D5-4AAA-ADBA-0C8D0A67F570}" presName="vert1" presStyleCnt="0"/>
      <dgm:spPr/>
    </dgm:pt>
    <dgm:pt modelId="{BE3B7800-2DFF-E045-9ECC-74BB3CD96B19}" type="pres">
      <dgm:prSet presAssocID="{C12A158D-71E4-4FE3-8AC8-32DAC05A7E6A}" presName="thickLine" presStyleLbl="alignNode1" presStyleIdx="2" presStyleCnt="3"/>
      <dgm:spPr/>
    </dgm:pt>
    <dgm:pt modelId="{0E4C1D1F-FFED-694D-9DB9-22149A99AC51}" type="pres">
      <dgm:prSet presAssocID="{C12A158D-71E4-4FE3-8AC8-32DAC05A7E6A}" presName="horz1" presStyleCnt="0"/>
      <dgm:spPr/>
    </dgm:pt>
    <dgm:pt modelId="{66D53BD6-E20D-A449-89FA-4B5054955E56}" type="pres">
      <dgm:prSet presAssocID="{C12A158D-71E4-4FE3-8AC8-32DAC05A7E6A}" presName="tx1" presStyleLbl="revTx" presStyleIdx="2" presStyleCnt="3"/>
      <dgm:spPr/>
    </dgm:pt>
    <dgm:pt modelId="{293EF426-43C4-3F49-9B93-96A0989AC00C}" type="pres">
      <dgm:prSet presAssocID="{C12A158D-71E4-4FE3-8AC8-32DAC05A7E6A}" presName="vert1" presStyleCnt="0"/>
      <dgm:spPr/>
    </dgm:pt>
  </dgm:ptLst>
  <dgm:cxnLst>
    <dgm:cxn modelId="{A352F120-8B2F-8044-B213-0A57B00D0EA6}" type="presOf" srcId="{C12A158D-71E4-4FE3-8AC8-32DAC05A7E6A}" destId="{66D53BD6-E20D-A449-89FA-4B5054955E56}" srcOrd="0" destOrd="0" presId="urn:microsoft.com/office/officeart/2008/layout/LinedList"/>
    <dgm:cxn modelId="{6A3AE266-F275-458A-B958-6B21366D3676}" srcId="{CA609042-47E0-498E-BE8A-0D8B609D3C30}" destId="{C12A158D-71E4-4FE3-8AC8-32DAC05A7E6A}" srcOrd="2" destOrd="0" parTransId="{37FC7CD1-A132-4F79-9C28-0833187FA7C3}" sibTransId="{B2FBC270-E035-43B1-B23C-087CF55B2727}"/>
    <dgm:cxn modelId="{7D31FD6C-8328-8D45-B400-F5DBA8851F63}" type="presOf" srcId="{CA609042-47E0-498E-BE8A-0D8B609D3C30}" destId="{150AE9E3-CF00-3B43-B886-7C2FBC936F36}" srcOrd="0" destOrd="0" presId="urn:microsoft.com/office/officeart/2008/layout/LinedList"/>
    <dgm:cxn modelId="{361E90AD-6EB5-0048-AF30-2B24630B70AF}" type="presOf" srcId="{F64177EF-22EC-4FD7-B1A3-99296F40A1A5}" destId="{FEE05287-D3F7-CE46-965D-E5D2CF2FF57E}" srcOrd="0" destOrd="0" presId="urn:microsoft.com/office/officeart/2008/layout/LinedList"/>
    <dgm:cxn modelId="{F74E44D8-EB98-4E91-B72B-6C5A9BB9E0D2}" srcId="{CA609042-47E0-498E-BE8A-0D8B609D3C30}" destId="{F64177EF-22EC-4FD7-B1A3-99296F40A1A5}" srcOrd="0" destOrd="0" parTransId="{F2AF43B2-3D19-4E88-AEBD-BBD164F18D3D}" sibTransId="{52350C70-531E-4308-817F-520C3EE8BB56}"/>
    <dgm:cxn modelId="{63C30AF4-99B3-6341-95BD-BA1E1DD8E9CD}" type="presOf" srcId="{3E68D566-10D5-4AAA-ADBA-0C8D0A67F570}" destId="{25003A27-5EB2-0145-AECF-3B52FEB3477E}" srcOrd="0" destOrd="0" presId="urn:microsoft.com/office/officeart/2008/layout/LinedList"/>
    <dgm:cxn modelId="{5E7E2BF7-0931-4D83-BB6E-293737E5397D}" srcId="{CA609042-47E0-498E-BE8A-0D8B609D3C30}" destId="{3E68D566-10D5-4AAA-ADBA-0C8D0A67F570}" srcOrd="1" destOrd="0" parTransId="{117D2A7A-701A-47C2-9216-4315B06BA99C}" sibTransId="{55D77A67-E37E-465D-8033-112464B21D77}"/>
    <dgm:cxn modelId="{111E3B5D-033D-974C-BBC9-99773F23F8DA}" type="presParOf" srcId="{150AE9E3-CF00-3B43-B886-7C2FBC936F36}" destId="{CA1D5674-E232-7E49-9F5E-BCE10E816204}" srcOrd="0" destOrd="0" presId="urn:microsoft.com/office/officeart/2008/layout/LinedList"/>
    <dgm:cxn modelId="{0402EDD1-2DDB-FC4D-A1CE-253B1B4E133A}" type="presParOf" srcId="{150AE9E3-CF00-3B43-B886-7C2FBC936F36}" destId="{710E109F-CF0F-4B4F-A123-06CFF7BB3052}" srcOrd="1" destOrd="0" presId="urn:microsoft.com/office/officeart/2008/layout/LinedList"/>
    <dgm:cxn modelId="{78EEC554-C956-E245-8C69-5E539080024D}" type="presParOf" srcId="{710E109F-CF0F-4B4F-A123-06CFF7BB3052}" destId="{FEE05287-D3F7-CE46-965D-E5D2CF2FF57E}" srcOrd="0" destOrd="0" presId="urn:microsoft.com/office/officeart/2008/layout/LinedList"/>
    <dgm:cxn modelId="{B1871B99-3998-864F-902B-0FCCDEF57CBE}" type="presParOf" srcId="{710E109F-CF0F-4B4F-A123-06CFF7BB3052}" destId="{4A9601DD-CF3B-414C-A340-0265410C6518}" srcOrd="1" destOrd="0" presId="urn:microsoft.com/office/officeart/2008/layout/LinedList"/>
    <dgm:cxn modelId="{761BFE08-920A-6C4F-8260-5B3795268CB9}" type="presParOf" srcId="{150AE9E3-CF00-3B43-B886-7C2FBC936F36}" destId="{FB94D2E8-43DB-B343-AE15-9227010713B2}" srcOrd="2" destOrd="0" presId="urn:microsoft.com/office/officeart/2008/layout/LinedList"/>
    <dgm:cxn modelId="{0CB1CF8F-EE24-AB42-AEBF-739F6E1D977A}" type="presParOf" srcId="{150AE9E3-CF00-3B43-B886-7C2FBC936F36}" destId="{A19A89A6-43C4-C44B-85FD-DB10EF76ACA1}" srcOrd="3" destOrd="0" presId="urn:microsoft.com/office/officeart/2008/layout/LinedList"/>
    <dgm:cxn modelId="{55C8DD6F-8DAE-604C-9CF8-6956471DD0C4}" type="presParOf" srcId="{A19A89A6-43C4-C44B-85FD-DB10EF76ACA1}" destId="{25003A27-5EB2-0145-AECF-3B52FEB3477E}" srcOrd="0" destOrd="0" presId="urn:microsoft.com/office/officeart/2008/layout/LinedList"/>
    <dgm:cxn modelId="{1462B1FA-EC8C-B54A-8B34-04A37FD84267}" type="presParOf" srcId="{A19A89A6-43C4-C44B-85FD-DB10EF76ACA1}" destId="{E092BB27-8973-CB46-8FEC-FD88E5DD7EE8}" srcOrd="1" destOrd="0" presId="urn:microsoft.com/office/officeart/2008/layout/LinedList"/>
    <dgm:cxn modelId="{D498690B-6CA9-D949-BE1D-053E8B544F73}" type="presParOf" srcId="{150AE9E3-CF00-3B43-B886-7C2FBC936F36}" destId="{BE3B7800-2DFF-E045-9ECC-74BB3CD96B19}" srcOrd="4" destOrd="0" presId="urn:microsoft.com/office/officeart/2008/layout/LinedList"/>
    <dgm:cxn modelId="{387ABD08-E5AF-B145-B74D-71F708B5DB6C}" type="presParOf" srcId="{150AE9E3-CF00-3B43-B886-7C2FBC936F36}" destId="{0E4C1D1F-FFED-694D-9DB9-22149A99AC51}" srcOrd="5" destOrd="0" presId="urn:microsoft.com/office/officeart/2008/layout/LinedList"/>
    <dgm:cxn modelId="{0ADD762B-1B2B-784E-9215-5371F3C1B769}" type="presParOf" srcId="{0E4C1D1F-FFED-694D-9DB9-22149A99AC51}" destId="{66D53BD6-E20D-A449-89FA-4B5054955E56}" srcOrd="0" destOrd="0" presId="urn:microsoft.com/office/officeart/2008/layout/LinedList"/>
    <dgm:cxn modelId="{99724D10-3CAE-0347-9492-FFC42DCF8888}" type="presParOf" srcId="{0E4C1D1F-FFED-694D-9DB9-22149A99AC51}" destId="{293EF426-43C4-3F49-9B93-96A0989AC00C}"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257541-E4AF-5F41-95EF-594AB4D28D88}"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3EF29945-5725-244C-99A8-95E35E44529C}">
      <dgm:prSet/>
      <dgm:spPr/>
      <dgm:t>
        <a:bodyPr/>
        <a:lstStyle/>
        <a:p>
          <a:r>
            <a:rPr lang="en-US" dirty="0"/>
            <a:t>Q&amp;A</a:t>
          </a:r>
        </a:p>
      </dgm:t>
    </dgm:pt>
    <dgm:pt modelId="{110BB226-D884-524A-AD6B-FADCB766502F}" type="parTrans" cxnId="{CE5FB759-E67F-9B47-A82F-3054E9801F6C}">
      <dgm:prSet/>
      <dgm:spPr/>
      <dgm:t>
        <a:bodyPr/>
        <a:lstStyle/>
        <a:p>
          <a:endParaRPr lang="en-US"/>
        </a:p>
      </dgm:t>
    </dgm:pt>
    <dgm:pt modelId="{8D8E82D9-9AB4-854C-ACE6-07B4637DDA38}" type="sibTrans" cxnId="{CE5FB759-E67F-9B47-A82F-3054E9801F6C}">
      <dgm:prSet/>
      <dgm:spPr/>
      <dgm:t>
        <a:bodyPr/>
        <a:lstStyle/>
        <a:p>
          <a:endParaRPr lang="en-US"/>
        </a:p>
      </dgm:t>
    </dgm:pt>
    <dgm:pt modelId="{E7187AA2-CE36-7D4C-9A97-5E5BDEF9E36F}" type="pres">
      <dgm:prSet presAssocID="{D0257541-E4AF-5F41-95EF-594AB4D28D88}" presName="cycle" presStyleCnt="0">
        <dgm:presLayoutVars>
          <dgm:dir/>
          <dgm:resizeHandles val="exact"/>
        </dgm:presLayoutVars>
      </dgm:prSet>
      <dgm:spPr/>
    </dgm:pt>
    <dgm:pt modelId="{F1B3AA6C-3992-2E4B-852E-CA407161CA43}" type="pres">
      <dgm:prSet presAssocID="{3EF29945-5725-244C-99A8-95E35E44529C}" presName="node" presStyleLbl="node1" presStyleIdx="0" presStyleCnt="1" custScaleX="393567" custScaleY="122576">
        <dgm:presLayoutVars>
          <dgm:bulletEnabled val="1"/>
        </dgm:presLayoutVars>
      </dgm:prSet>
      <dgm:spPr/>
    </dgm:pt>
  </dgm:ptLst>
  <dgm:cxnLst>
    <dgm:cxn modelId="{CE5FB759-E67F-9B47-A82F-3054E9801F6C}" srcId="{D0257541-E4AF-5F41-95EF-594AB4D28D88}" destId="{3EF29945-5725-244C-99A8-95E35E44529C}" srcOrd="0" destOrd="0" parTransId="{110BB226-D884-524A-AD6B-FADCB766502F}" sibTransId="{8D8E82D9-9AB4-854C-ACE6-07B4637DDA38}"/>
    <dgm:cxn modelId="{6503DF59-C9A8-6746-9F37-40A4F6E2B31F}" type="presOf" srcId="{3EF29945-5725-244C-99A8-95E35E44529C}" destId="{F1B3AA6C-3992-2E4B-852E-CA407161CA43}" srcOrd="0" destOrd="0" presId="urn:microsoft.com/office/officeart/2005/8/layout/cycle2"/>
    <dgm:cxn modelId="{A2C998A6-E15F-CA4F-A890-7B427B2C8EB8}" type="presOf" srcId="{D0257541-E4AF-5F41-95EF-594AB4D28D88}" destId="{E7187AA2-CE36-7D4C-9A97-5E5BDEF9E36F}" srcOrd="0" destOrd="0" presId="urn:microsoft.com/office/officeart/2005/8/layout/cycle2"/>
    <dgm:cxn modelId="{787B89F1-DA1B-BE45-8302-14E4B35BE199}" type="presParOf" srcId="{E7187AA2-CE36-7D4C-9A97-5E5BDEF9E36F}" destId="{F1B3AA6C-3992-2E4B-852E-CA407161CA43}"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FE3A0D-94A3-4BE1-BB58-A889E58C4C2F}">
      <dsp:nvSpPr>
        <dsp:cNvPr id="0" name=""/>
        <dsp:cNvSpPr/>
      </dsp:nvSpPr>
      <dsp:spPr>
        <a:xfrm>
          <a:off x="246" y="516151"/>
          <a:ext cx="509414" cy="5094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7D1DCD-EB85-4697-A250-DB922A99BE00}">
      <dsp:nvSpPr>
        <dsp:cNvPr id="0" name=""/>
        <dsp:cNvSpPr/>
      </dsp:nvSpPr>
      <dsp:spPr>
        <a:xfrm>
          <a:off x="246" y="1143949"/>
          <a:ext cx="1455468" cy="945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Nodes – Data Entities ( nouns )</a:t>
          </a:r>
        </a:p>
        <a:p>
          <a:pPr marL="0" lvl="0" indent="0" algn="l" defTabSz="622300">
            <a:lnSpc>
              <a:spcPct val="100000"/>
            </a:lnSpc>
            <a:spcBef>
              <a:spcPct val="0"/>
            </a:spcBef>
            <a:spcAft>
              <a:spcPct val="35000"/>
            </a:spcAft>
            <a:buNone/>
            <a:defRPr b="1"/>
          </a:pPr>
          <a:r>
            <a:rPr lang="en-US" sz="1400" kern="1200" dirty="0"/>
            <a:t>  S O</a:t>
          </a:r>
        </a:p>
      </dsp:txBody>
      <dsp:txXfrm>
        <a:off x="246" y="1143949"/>
        <a:ext cx="1455468" cy="945503"/>
      </dsp:txXfrm>
    </dsp:sp>
    <dsp:sp modelId="{D0987DF6-0A36-45F5-B68D-4FB1DC8D29BF}">
      <dsp:nvSpPr>
        <dsp:cNvPr id="0" name=""/>
        <dsp:cNvSpPr/>
      </dsp:nvSpPr>
      <dsp:spPr>
        <a:xfrm>
          <a:off x="246" y="2144515"/>
          <a:ext cx="1455468" cy="1124751"/>
        </a:xfrm>
        <a:prstGeom prst="rect">
          <a:avLst/>
        </a:prstGeom>
        <a:noFill/>
        <a:ln>
          <a:noFill/>
        </a:ln>
        <a:effectLst/>
      </dsp:spPr>
      <dsp:style>
        <a:lnRef idx="0">
          <a:scrgbClr r="0" g="0" b="0"/>
        </a:lnRef>
        <a:fillRef idx="0">
          <a:scrgbClr r="0" g="0" b="0"/>
        </a:fillRef>
        <a:effectRef idx="0">
          <a:scrgbClr r="0" g="0" b="0"/>
        </a:effectRef>
        <a:fontRef idx="minor"/>
      </dsp:style>
    </dsp:sp>
    <dsp:sp modelId="{F26BB401-B2B7-413B-BB49-697D3DF73253}">
      <dsp:nvSpPr>
        <dsp:cNvPr id="0" name=""/>
        <dsp:cNvSpPr/>
      </dsp:nvSpPr>
      <dsp:spPr>
        <a:xfrm>
          <a:off x="1710422" y="516151"/>
          <a:ext cx="509414" cy="5094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8288C9-AA3F-49D2-90C4-ACB2A83869A6}">
      <dsp:nvSpPr>
        <dsp:cNvPr id="0" name=""/>
        <dsp:cNvSpPr/>
      </dsp:nvSpPr>
      <dsp:spPr>
        <a:xfrm>
          <a:off x="1710422" y="1143949"/>
          <a:ext cx="1455468" cy="945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Edges – Relationships ( verbs ) </a:t>
          </a:r>
        </a:p>
        <a:p>
          <a:pPr marL="0" lvl="0" indent="0" algn="l" defTabSz="622300">
            <a:lnSpc>
              <a:spcPct val="100000"/>
            </a:lnSpc>
            <a:spcBef>
              <a:spcPct val="0"/>
            </a:spcBef>
            <a:spcAft>
              <a:spcPct val="35000"/>
            </a:spcAft>
            <a:buNone/>
            <a:defRPr b="1"/>
          </a:pPr>
          <a:r>
            <a:rPr lang="en-US" sz="1400" kern="1200" dirty="0"/>
            <a:t>P</a:t>
          </a:r>
        </a:p>
      </dsp:txBody>
      <dsp:txXfrm>
        <a:off x="1710422" y="1143949"/>
        <a:ext cx="1455468" cy="945503"/>
      </dsp:txXfrm>
    </dsp:sp>
    <dsp:sp modelId="{1AB4129F-788C-476C-8CA9-D922C9234EFD}">
      <dsp:nvSpPr>
        <dsp:cNvPr id="0" name=""/>
        <dsp:cNvSpPr/>
      </dsp:nvSpPr>
      <dsp:spPr>
        <a:xfrm>
          <a:off x="1710422" y="2144515"/>
          <a:ext cx="1455468" cy="1124751"/>
        </a:xfrm>
        <a:prstGeom prst="rect">
          <a:avLst/>
        </a:prstGeom>
        <a:noFill/>
        <a:ln>
          <a:noFill/>
        </a:ln>
        <a:effectLst/>
      </dsp:spPr>
      <dsp:style>
        <a:lnRef idx="0">
          <a:scrgbClr r="0" g="0" b="0"/>
        </a:lnRef>
        <a:fillRef idx="0">
          <a:scrgbClr r="0" g="0" b="0"/>
        </a:fillRef>
        <a:effectRef idx="0">
          <a:scrgbClr r="0" g="0" b="0"/>
        </a:effectRef>
        <a:fontRef idx="minor"/>
      </dsp:style>
    </dsp:sp>
    <dsp:sp modelId="{BE6DF0A9-B639-4939-B601-ABA8A5B737BD}">
      <dsp:nvSpPr>
        <dsp:cNvPr id="0" name=""/>
        <dsp:cNvSpPr/>
      </dsp:nvSpPr>
      <dsp:spPr>
        <a:xfrm>
          <a:off x="3420598" y="516151"/>
          <a:ext cx="509414" cy="5094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606826-4ADE-4765-8ABC-58B1D2889382}">
      <dsp:nvSpPr>
        <dsp:cNvPr id="0" name=""/>
        <dsp:cNvSpPr/>
      </dsp:nvSpPr>
      <dsp:spPr>
        <a:xfrm>
          <a:off x="3420598" y="1143949"/>
          <a:ext cx="1455468" cy="945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Graph algorithms</a:t>
          </a:r>
        </a:p>
      </dsp:txBody>
      <dsp:txXfrm>
        <a:off x="3420598" y="1143949"/>
        <a:ext cx="1455468" cy="945503"/>
      </dsp:txXfrm>
    </dsp:sp>
    <dsp:sp modelId="{48019E0D-F842-4455-989E-6859D0316EBF}">
      <dsp:nvSpPr>
        <dsp:cNvPr id="0" name=""/>
        <dsp:cNvSpPr/>
      </dsp:nvSpPr>
      <dsp:spPr>
        <a:xfrm>
          <a:off x="3411399" y="1530907"/>
          <a:ext cx="1455468" cy="1124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dirty="0"/>
            <a:t>Reasoning ( Decisions )</a:t>
          </a:r>
        </a:p>
        <a:p>
          <a:pPr marL="0" lvl="0" indent="0" algn="l" defTabSz="488950">
            <a:lnSpc>
              <a:spcPct val="100000"/>
            </a:lnSpc>
            <a:spcBef>
              <a:spcPct val="0"/>
            </a:spcBef>
            <a:spcAft>
              <a:spcPct val="35000"/>
            </a:spcAft>
            <a:buNone/>
          </a:pPr>
          <a:r>
            <a:rPr lang="en-US" sz="1100" kern="1200"/>
            <a:t>Inferences</a:t>
          </a:r>
        </a:p>
        <a:p>
          <a:pPr marL="0" lvl="0" indent="0" algn="l" defTabSz="488950">
            <a:lnSpc>
              <a:spcPct val="100000"/>
            </a:lnSpc>
            <a:spcBef>
              <a:spcPct val="0"/>
            </a:spcBef>
            <a:spcAft>
              <a:spcPct val="35000"/>
            </a:spcAft>
            <a:buNone/>
          </a:pPr>
          <a:r>
            <a:rPr lang="en-US" sz="1100" kern="1200"/>
            <a:t>Shortest path</a:t>
          </a:r>
        </a:p>
        <a:p>
          <a:pPr marL="0" lvl="0" indent="0" algn="l" defTabSz="488950">
            <a:lnSpc>
              <a:spcPct val="100000"/>
            </a:lnSpc>
            <a:spcBef>
              <a:spcPct val="0"/>
            </a:spcBef>
            <a:spcAft>
              <a:spcPct val="35000"/>
            </a:spcAft>
            <a:buNone/>
          </a:pPr>
          <a:r>
            <a:rPr lang="en-US" sz="1100" kern="1200"/>
            <a:t>Cliques / Neighborliness</a:t>
          </a:r>
        </a:p>
        <a:p>
          <a:pPr marL="0" lvl="0" indent="0" algn="l" defTabSz="488950">
            <a:lnSpc>
              <a:spcPct val="100000"/>
            </a:lnSpc>
            <a:spcBef>
              <a:spcPct val="0"/>
            </a:spcBef>
            <a:spcAft>
              <a:spcPct val="35000"/>
            </a:spcAft>
            <a:buNone/>
          </a:pPr>
          <a:r>
            <a:rPr lang="en-US" sz="1100" kern="1200" dirty="0"/>
            <a:t>Interconnected ness</a:t>
          </a:r>
        </a:p>
      </dsp:txBody>
      <dsp:txXfrm>
        <a:off x="3411399" y="1530907"/>
        <a:ext cx="1455468" cy="1124751"/>
      </dsp:txXfrm>
    </dsp:sp>
    <dsp:sp modelId="{CA1AA0C5-6D7E-4715-902B-C8684DCCB20C}">
      <dsp:nvSpPr>
        <dsp:cNvPr id="0" name=""/>
        <dsp:cNvSpPr/>
      </dsp:nvSpPr>
      <dsp:spPr>
        <a:xfrm>
          <a:off x="5130773" y="516151"/>
          <a:ext cx="509414" cy="5094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F425D1-BCBF-48C1-BED6-B56BD940A965}">
      <dsp:nvSpPr>
        <dsp:cNvPr id="0" name=""/>
        <dsp:cNvSpPr/>
      </dsp:nvSpPr>
      <dsp:spPr>
        <a:xfrm>
          <a:off x="5130773" y="1143949"/>
          <a:ext cx="1455468" cy="945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Patterns</a:t>
          </a:r>
        </a:p>
      </dsp:txBody>
      <dsp:txXfrm>
        <a:off x="5130773" y="1143949"/>
        <a:ext cx="1455468" cy="945503"/>
      </dsp:txXfrm>
    </dsp:sp>
    <dsp:sp modelId="{5532EE39-5FC6-4874-A80A-18F826D0A693}">
      <dsp:nvSpPr>
        <dsp:cNvPr id="0" name=""/>
        <dsp:cNvSpPr/>
      </dsp:nvSpPr>
      <dsp:spPr>
        <a:xfrm>
          <a:off x="5130773" y="2144515"/>
          <a:ext cx="1455468" cy="112475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1D5674-E232-7E49-9F5E-BCE10E816204}">
      <dsp:nvSpPr>
        <dsp:cNvPr id="0" name=""/>
        <dsp:cNvSpPr/>
      </dsp:nvSpPr>
      <dsp:spPr>
        <a:xfrm>
          <a:off x="0" y="997"/>
          <a:ext cx="4792256"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EE05287-D3F7-CE46-965D-E5D2CF2FF57E}">
      <dsp:nvSpPr>
        <dsp:cNvPr id="0" name=""/>
        <dsp:cNvSpPr/>
      </dsp:nvSpPr>
      <dsp:spPr>
        <a:xfrm>
          <a:off x="0" y="997"/>
          <a:ext cx="4792256" cy="68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Bowl -&gt; Triple Store – Semantic Graph DB</a:t>
          </a:r>
        </a:p>
      </dsp:txBody>
      <dsp:txXfrm>
        <a:off x="0" y="997"/>
        <a:ext cx="4792256" cy="680203"/>
      </dsp:txXfrm>
    </dsp:sp>
    <dsp:sp modelId="{FB94D2E8-43DB-B343-AE15-9227010713B2}">
      <dsp:nvSpPr>
        <dsp:cNvPr id="0" name=""/>
        <dsp:cNvSpPr/>
      </dsp:nvSpPr>
      <dsp:spPr>
        <a:xfrm>
          <a:off x="0" y="681200"/>
          <a:ext cx="4792256"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5003A27-5EB2-0145-AECF-3B52FEB3477E}">
      <dsp:nvSpPr>
        <dsp:cNvPr id="0" name=""/>
        <dsp:cNvSpPr/>
      </dsp:nvSpPr>
      <dsp:spPr>
        <a:xfrm>
          <a:off x="0" y="681200"/>
          <a:ext cx="4792256" cy="68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`Alphabet soup` -&gt; SPO OPS POS SOP POS</a:t>
          </a:r>
        </a:p>
      </dsp:txBody>
      <dsp:txXfrm>
        <a:off x="0" y="681200"/>
        <a:ext cx="4792256" cy="680203"/>
      </dsp:txXfrm>
    </dsp:sp>
    <dsp:sp modelId="{BE3B7800-2DFF-E045-9ECC-74BB3CD96B19}">
      <dsp:nvSpPr>
        <dsp:cNvPr id="0" name=""/>
        <dsp:cNvSpPr/>
      </dsp:nvSpPr>
      <dsp:spPr>
        <a:xfrm>
          <a:off x="0" y="1361404"/>
          <a:ext cx="4792256"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66D53BD6-E20D-A449-89FA-4B5054955E56}">
      <dsp:nvSpPr>
        <dsp:cNvPr id="0" name=""/>
        <dsp:cNvSpPr/>
      </dsp:nvSpPr>
      <dsp:spPr>
        <a:xfrm>
          <a:off x="0" y="1361404"/>
          <a:ext cx="4792256" cy="68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dirty="0"/>
            <a:t>Merge ? </a:t>
          </a:r>
          <a:endParaRPr lang="en-US" sz="2100" kern="1200" dirty="0"/>
        </a:p>
      </dsp:txBody>
      <dsp:txXfrm>
        <a:off x="0" y="1361404"/>
        <a:ext cx="4792256" cy="6802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3AA6C-3992-2E4B-852E-CA407161CA43}">
      <dsp:nvSpPr>
        <dsp:cNvPr id="0" name=""/>
        <dsp:cNvSpPr/>
      </dsp:nvSpPr>
      <dsp:spPr>
        <a:xfrm>
          <a:off x="1385" y="376160"/>
          <a:ext cx="3908042" cy="121715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2311400">
            <a:lnSpc>
              <a:spcPct val="90000"/>
            </a:lnSpc>
            <a:spcBef>
              <a:spcPct val="0"/>
            </a:spcBef>
            <a:spcAft>
              <a:spcPct val="35000"/>
            </a:spcAft>
            <a:buNone/>
          </a:pPr>
          <a:r>
            <a:rPr lang="en-US" sz="5200" kern="1200" dirty="0"/>
            <a:t>Q&amp;A</a:t>
          </a:r>
        </a:p>
      </dsp:txBody>
      <dsp:txXfrm>
        <a:off x="573705" y="554408"/>
        <a:ext cx="2763402" cy="86065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96A926-FAEA-2443-9562-430920BE9693}" type="datetimeFigureOut">
              <a:rPr lang="en-US" smtClean="0"/>
              <a:t>3/19/23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1A151-0C2F-0E48-BB2E-81185BDD191F}" type="slidenum">
              <a:rPr lang="en-US" smtClean="0"/>
              <a:t>‹#›</a:t>
            </a:fld>
            <a:endParaRPr lang="en-US"/>
          </a:p>
        </p:txBody>
      </p:sp>
    </p:spTree>
    <p:extLst>
      <p:ext uri="{BB962C8B-B14F-4D97-AF65-F5344CB8AC3E}">
        <p14:creationId xmlns:p14="http://schemas.microsoft.com/office/powerpoint/2010/main" val="75852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neo4j.com/docs/operations-manual/current/cloud-deployments/neo4j-azure/"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learn.microsoft.com/en-us/azure/cosmos-db/gremlin/introduction" TargetMode="External"/><Relationship Id="rId4" Type="http://schemas.openxmlformats.org/officeDocument/2006/relationships/hyperlink" Target="https://aws.amazon.com/neptun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0</a:t>
            </a:fld>
            <a:endParaRPr lang="en-US"/>
          </a:p>
        </p:txBody>
      </p:sp>
    </p:spTree>
    <p:extLst>
      <p:ext uri="{BB962C8B-B14F-4D97-AF65-F5344CB8AC3E}">
        <p14:creationId xmlns:p14="http://schemas.microsoft.com/office/powerpoint/2010/main" val="1946742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Subject --- Item === EARTH</a:t>
            </a:r>
          </a:p>
          <a:p>
            <a:r>
              <a:rPr lang="en-US" dirty="0"/>
              <a:t>Property --- highest point</a:t>
            </a:r>
          </a:p>
          <a:p>
            <a:r>
              <a:rPr lang="en-US" dirty="0"/>
              <a:t>Object --- Value === Mount Everest</a:t>
            </a:r>
          </a:p>
          <a:p>
            <a:endParaRPr lang="en-US" dirty="0"/>
          </a:p>
          <a:p>
            <a:r>
              <a:rPr lang="en-US" dirty="0"/>
              <a:t>…</a:t>
            </a:r>
          </a:p>
        </p:txBody>
      </p:sp>
      <p:sp>
        <p:nvSpPr>
          <p:cNvPr id="4" name="Slide Number Placeholder 3"/>
          <p:cNvSpPr>
            <a:spLocks noGrp="1"/>
          </p:cNvSpPr>
          <p:nvPr>
            <p:ph type="sldNum" sz="quarter" idx="5"/>
          </p:nvPr>
        </p:nvSpPr>
        <p:spPr/>
        <p:txBody>
          <a:bodyPr/>
          <a:lstStyle/>
          <a:p>
            <a:fld id="{4051A151-0C2F-0E48-BB2E-81185BDD191F}" type="slidenum">
              <a:rPr lang="en-US" smtClean="0"/>
              <a:t>9</a:t>
            </a:fld>
            <a:endParaRPr lang="en-US"/>
          </a:p>
        </p:txBody>
      </p:sp>
    </p:spTree>
    <p:extLst>
      <p:ext uri="{BB962C8B-B14F-4D97-AF65-F5344CB8AC3E}">
        <p14:creationId xmlns:p14="http://schemas.microsoft.com/office/powerpoint/2010/main" val="3567185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Fundamental </a:t>
            </a:r>
            <a:r>
              <a:rPr lang="en-US" dirty="0" err="1"/>
              <a:t>datastruture</a:t>
            </a:r>
            <a:endParaRPr lang="en-US" dirty="0"/>
          </a:p>
          <a:p>
            <a:endParaRPr lang="en-US" dirty="0"/>
          </a:p>
          <a:p>
            <a:r>
              <a:rPr lang="en-US" dirty="0"/>
              <a:t>Directed </a:t>
            </a:r>
            <a:r>
              <a:rPr lang="en-US" dirty="0" err="1"/>
              <a:t>relatikonship</a:t>
            </a:r>
            <a:r>
              <a:rPr lang="en-US" dirty="0"/>
              <a:t> (P) 0r named edge </a:t>
            </a:r>
            <a:r>
              <a:rPr lang="en-US"/>
              <a:t>between nodes (S or O)</a:t>
            </a:r>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10</a:t>
            </a:fld>
            <a:endParaRPr lang="en-US"/>
          </a:p>
        </p:txBody>
      </p:sp>
    </p:spTree>
    <p:extLst>
      <p:ext uri="{BB962C8B-B14F-4D97-AF65-F5344CB8AC3E}">
        <p14:creationId xmlns:p14="http://schemas.microsoft.com/office/powerpoint/2010/main" val="819514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RDF extends the linking structure of the Web to use URIs to name the relationship between things as well as the two ends of the link</a:t>
            </a:r>
          </a:p>
        </p:txBody>
      </p:sp>
      <p:sp>
        <p:nvSpPr>
          <p:cNvPr id="4" name="Slide Number Placeholder 3"/>
          <p:cNvSpPr>
            <a:spLocks noGrp="1"/>
          </p:cNvSpPr>
          <p:nvPr>
            <p:ph type="sldNum" sz="quarter" idx="5"/>
          </p:nvPr>
        </p:nvSpPr>
        <p:spPr/>
        <p:txBody>
          <a:bodyPr/>
          <a:lstStyle/>
          <a:p>
            <a:fld id="{4051A151-0C2F-0E48-BB2E-81185BDD191F}" type="slidenum">
              <a:rPr lang="en-US" smtClean="0"/>
              <a:t>11</a:t>
            </a:fld>
            <a:endParaRPr lang="en-US"/>
          </a:p>
        </p:txBody>
      </p:sp>
    </p:spTree>
    <p:extLst>
      <p:ext uri="{BB962C8B-B14F-4D97-AF65-F5344CB8AC3E}">
        <p14:creationId xmlns:p14="http://schemas.microsoft.com/office/powerpoint/2010/main" val="1159827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Subject --- Item === EARTH</a:t>
            </a:r>
          </a:p>
          <a:p>
            <a:r>
              <a:rPr lang="en-US" dirty="0"/>
              <a:t>Property --- highest point</a:t>
            </a:r>
          </a:p>
          <a:p>
            <a:r>
              <a:rPr lang="en-US" dirty="0"/>
              <a:t>Object --- Value === Mount Everest</a:t>
            </a:r>
          </a:p>
          <a:p>
            <a:endParaRPr lang="en-US" dirty="0"/>
          </a:p>
          <a:p>
            <a:r>
              <a:rPr lang="en-US" dirty="0"/>
              <a:t>…</a:t>
            </a:r>
          </a:p>
        </p:txBody>
      </p:sp>
      <p:sp>
        <p:nvSpPr>
          <p:cNvPr id="4" name="Slide Number Placeholder 3"/>
          <p:cNvSpPr>
            <a:spLocks noGrp="1"/>
          </p:cNvSpPr>
          <p:nvPr>
            <p:ph type="sldNum" sz="quarter" idx="5"/>
          </p:nvPr>
        </p:nvSpPr>
        <p:spPr/>
        <p:txBody>
          <a:bodyPr/>
          <a:lstStyle/>
          <a:p>
            <a:fld id="{4051A151-0C2F-0E48-BB2E-81185BDD191F}" type="slidenum">
              <a:rPr lang="en-US" smtClean="0"/>
              <a:t>12</a:t>
            </a:fld>
            <a:endParaRPr lang="en-US"/>
          </a:p>
        </p:txBody>
      </p:sp>
    </p:spTree>
    <p:extLst>
      <p:ext uri="{BB962C8B-B14F-4D97-AF65-F5344CB8AC3E}">
        <p14:creationId xmlns:p14="http://schemas.microsoft.com/office/powerpoint/2010/main" val="3017699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rgbClr val="FFFFFF"/>
                </a:solidFill>
                <a:latin typeface="+mj-lt"/>
                <a:ea typeface="+mj-ea"/>
                <a:cs typeface="+mj-cs"/>
              </a:rPr>
              <a:t>RDF – sums it up</a:t>
            </a:r>
          </a:p>
          <a:p>
            <a:endParaRPr lang="en-US" kern="1200" dirty="0">
              <a:solidFill>
                <a:srgbClr val="FFFFFF"/>
              </a:solidFill>
              <a:latin typeface="+mj-lt"/>
              <a:ea typeface="+mj-ea"/>
              <a:cs typeface="+mj-cs"/>
            </a:endParaRPr>
          </a:p>
          <a:p>
            <a:r>
              <a:rPr lang="en-US" b="0" i="0" dirty="0">
                <a:solidFill>
                  <a:srgbClr val="4D5156"/>
                </a:solidFill>
                <a:effectLst/>
                <a:latin typeface="Roboto" panose="02000000000000000000" pitchFamily="2" charset="0"/>
              </a:rPr>
              <a:t>RDF Schema is a set of classes with certain properties using the RDF extensible knowledge representation data model, providing basic elements for the description of ontologies. It uses various forms of RDF vocabularies, intended to structure RDF resources</a:t>
            </a:r>
            <a:endParaRPr lang="en-US" kern="1200" dirty="0">
              <a:solidFill>
                <a:srgbClr val="FFFFFF"/>
              </a:solidFill>
              <a:latin typeface="+mj-lt"/>
              <a:ea typeface="+mj-ea"/>
              <a:cs typeface="+mj-cs"/>
            </a:endParaRPr>
          </a:p>
          <a:p>
            <a:endParaRPr lang="en-US" kern="1200" dirty="0">
              <a:solidFill>
                <a:srgbClr val="FFFFFF"/>
              </a:solidFill>
              <a:latin typeface="+mj-lt"/>
              <a:ea typeface="+mj-ea"/>
              <a:cs typeface="+mj-cs"/>
            </a:endParaRPr>
          </a:p>
          <a:p>
            <a:r>
              <a:rPr lang="en-US" kern="1200" dirty="0">
                <a:solidFill>
                  <a:srgbClr val="FFFFFF"/>
                </a:solidFill>
                <a:latin typeface="+mj-lt"/>
                <a:ea typeface="+mj-ea"/>
                <a:cs typeface="+mj-cs"/>
              </a:rPr>
              <a:t>Underpinnings of the www</a:t>
            </a:r>
          </a:p>
          <a:p>
            <a:endParaRPr lang="en-US" kern="1200" dirty="0">
              <a:solidFill>
                <a:srgbClr val="FFFFFF"/>
              </a:solidFill>
              <a:latin typeface="+mj-lt"/>
              <a:ea typeface="+mj-ea"/>
              <a:cs typeface="+mj-cs"/>
            </a:endParaRPr>
          </a:p>
          <a:p>
            <a:r>
              <a:rPr lang="en-US" dirty="0"/>
              <a:t>The Resource Description Framework (RDF) language is used to express data about resources, where “resources” can be interpreted to be anything (a web page, a person, an idea, etc.). The basic building block is the triple, consisting of subject, predicate, object.</a:t>
            </a:r>
          </a:p>
          <a:p>
            <a:endParaRPr lang="en-US" dirty="0"/>
          </a:p>
          <a:p>
            <a:endParaRPr lang="en-US" dirty="0"/>
          </a:p>
          <a:p>
            <a:r>
              <a:rPr lang="en-US" b="0" i="0" dirty="0">
                <a:solidFill>
                  <a:srgbClr val="E2EEFF"/>
                </a:solidFill>
                <a:effectLst/>
                <a:latin typeface="Google Sans"/>
              </a:rPr>
              <a:t>A first public draft of RDF appeared in October 1997</a:t>
            </a:r>
            <a:r>
              <a:rPr lang="en-US" b="0" i="0" dirty="0">
                <a:solidFill>
                  <a:srgbClr val="E8EAED"/>
                </a:solidFill>
                <a:effectLst/>
                <a:latin typeface="Google Sans"/>
              </a:rPr>
              <a:t>, issued by a W3C working group that included representatives from IBM, Microsoft, Netscape, Nokia, Reuters, </a:t>
            </a:r>
            <a:r>
              <a:rPr lang="en-US" b="0" i="0" dirty="0" err="1">
                <a:solidFill>
                  <a:srgbClr val="E8EAED"/>
                </a:solidFill>
                <a:effectLst/>
                <a:latin typeface="Google Sans"/>
              </a:rPr>
              <a:t>SoftQuad</a:t>
            </a:r>
            <a:r>
              <a:rPr lang="en-US" b="0" i="0" dirty="0">
                <a:solidFill>
                  <a:srgbClr val="E8EAED"/>
                </a:solidFill>
                <a:effectLst/>
                <a:latin typeface="Google Sans"/>
              </a:rPr>
              <a:t>, and the University of Michigan. In 1999, the W3C published the first recommended RDF specification, the Model and Syntax Specification ("RDF M&amp;S").</a:t>
            </a:r>
            <a:br>
              <a:rPr lang="en-US" b="0" i="0" dirty="0">
                <a:solidFill>
                  <a:srgbClr val="E8EAED"/>
                </a:solidFill>
                <a:effectLst/>
                <a:latin typeface="Google Sans"/>
              </a:rPr>
            </a:br>
            <a:br>
              <a:rPr lang="en-US" b="0" i="0" dirty="0">
                <a:solidFill>
                  <a:srgbClr val="E8EAED"/>
                </a:solidFill>
                <a:effectLst/>
                <a:latin typeface="Google Sans"/>
              </a:rPr>
            </a:br>
            <a:br>
              <a:rPr lang="en-US" b="0" i="0" dirty="0">
                <a:solidFill>
                  <a:srgbClr val="E8EAED"/>
                </a:solidFill>
                <a:effectLst/>
                <a:latin typeface="Google Sans"/>
              </a:rPr>
            </a:br>
            <a:r>
              <a:rPr lang="en-US" b="0" i="0" dirty="0">
                <a:solidFill>
                  <a:srgbClr val="4D5156"/>
                </a:solidFill>
                <a:effectLst/>
                <a:latin typeface="Roboto" panose="02000000000000000000" pitchFamily="2" charset="0"/>
              </a:rPr>
              <a:t>The </a:t>
            </a:r>
            <a:r>
              <a:rPr lang="en-US" b="1" i="0" dirty="0">
                <a:solidFill>
                  <a:srgbClr val="5F6368"/>
                </a:solidFill>
                <a:effectLst/>
                <a:latin typeface="Roboto" panose="02000000000000000000" pitchFamily="2" charset="0"/>
              </a:rPr>
              <a:t>RDF</a:t>
            </a:r>
            <a:r>
              <a:rPr lang="en-US" b="0" i="0" dirty="0">
                <a:solidFill>
                  <a:srgbClr val="4D5156"/>
                </a:solidFill>
                <a:effectLst/>
                <a:latin typeface="Roboto" panose="02000000000000000000" pitchFamily="2" charset="0"/>
              </a:rPr>
              <a:t> Schema class and property system is similar to the </a:t>
            </a:r>
            <a:r>
              <a:rPr lang="en-US" b="1" i="0" dirty="0">
                <a:solidFill>
                  <a:srgbClr val="5F6368"/>
                </a:solidFill>
                <a:effectLst/>
                <a:latin typeface="Roboto" panose="02000000000000000000" pitchFamily="2" charset="0"/>
              </a:rPr>
              <a:t>type</a:t>
            </a:r>
            <a:r>
              <a:rPr lang="en-US" b="0" i="0" dirty="0">
                <a:solidFill>
                  <a:srgbClr val="4D5156"/>
                </a:solidFill>
                <a:effectLst/>
                <a:latin typeface="Roboto" panose="02000000000000000000" pitchFamily="2" charset="0"/>
              </a:rPr>
              <a:t> systems of object-oriented programming languages such as Java.</a:t>
            </a:r>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13</a:t>
            </a:fld>
            <a:endParaRPr lang="en-US"/>
          </a:p>
        </p:txBody>
      </p:sp>
    </p:spTree>
    <p:extLst>
      <p:ext uri="{BB962C8B-B14F-4D97-AF65-F5344CB8AC3E}">
        <p14:creationId xmlns:p14="http://schemas.microsoft.com/office/powerpoint/2010/main" val="1286639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Merge Using this simple model, it allows structured and semi-structured data to be </a:t>
            </a:r>
            <a:r>
              <a:rPr lang="en-US" b="1" dirty="0"/>
              <a:t>mixed</a:t>
            </a:r>
            <a:r>
              <a:rPr lang="en-US" dirty="0"/>
              <a:t>, exposed, and shared across different applications.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14</a:t>
            </a:fld>
            <a:endParaRPr lang="en-US"/>
          </a:p>
        </p:txBody>
      </p:sp>
    </p:spTree>
    <p:extLst>
      <p:ext uri="{BB962C8B-B14F-4D97-AF65-F5344CB8AC3E}">
        <p14:creationId xmlns:p14="http://schemas.microsoft.com/office/powerpoint/2010/main" val="1987315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FOR </a:t>
            </a:r>
          </a:p>
          <a:p>
            <a:r>
              <a:rPr lang="en-US" dirty="0"/>
              <a:t>FINDING PATTERNS</a:t>
            </a:r>
          </a:p>
          <a:p>
            <a:endParaRPr lang="en-US" dirty="0"/>
          </a:p>
          <a:p>
            <a:r>
              <a:rPr lang="en-US" dirty="0"/>
              <a:t>Graph Theory</a:t>
            </a:r>
          </a:p>
          <a:p>
            <a:r>
              <a:rPr lang="en-US" dirty="0"/>
              <a:t>Cliques</a:t>
            </a:r>
          </a:p>
          <a:p>
            <a:r>
              <a:rPr lang="en-US" dirty="0"/>
              <a:t>Trav </a:t>
            </a:r>
            <a:r>
              <a:rPr lang="en-US" dirty="0" err="1"/>
              <a:t>salemans</a:t>
            </a:r>
            <a:endParaRPr lang="en-US" dirty="0"/>
          </a:p>
          <a:p>
            <a:r>
              <a:rPr lang="en-US" dirty="0" err="1"/>
              <a:t>Shorest</a:t>
            </a:r>
            <a:r>
              <a:rPr lang="en-US" dirty="0"/>
              <a:t> path</a:t>
            </a:r>
          </a:p>
          <a:p>
            <a:r>
              <a:rPr lang="en-US" dirty="0"/>
              <a:t>Knowledge graphs</a:t>
            </a:r>
          </a:p>
        </p:txBody>
      </p:sp>
      <p:sp>
        <p:nvSpPr>
          <p:cNvPr id="4" name="Slide Number Placeholder 3"/>
          <p:cNvSpPr>
            <a:spLocks noGrp="1"/>
          </p:cNvSpPr>
          <p:nvPr>
            <p:ph type="sldNum" sz="quarter" idx="5"/>
          </p:nvPr>
        </p:nvSpPr>
        <p:spPr/>
        <p:txBody>
          <a:bodyPr/>
          <a:lstStyle/>
          <a:p>
            <a:fld id="{4051A151-0C2F-0E48-BB2E-81185BDD191F}" type="slidenum">
              <a:rPr lang="en-US" smtClean="0"/>
              <a:t>15</a:t>
            </a:fld>
            <a:endParaRPr lang="en-US"/>
          </a:p>
        </p:txBody>
      </p:sp>
    </p:spTree>
    <p:extLst>
      <p:ext uri="{BB962C8B-B14F-4D97-AF65-F5344CB8AC3E}">
        <p14:creationId xmlns:p14="http://schemas.microsoft.com/office/powerpoint/2010/main" val="386106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﻿Six Degrees of Kevin Bacon A good example of the breadth-first search algorithm is the trivia game “Six Degrees of Kevin Bacon,” where one player names a film actor, and the other player tries to connect that actor to the actor Kevin Bacon through the shortest path of movies and co-stars. For instance, one answer for the actor Val Kilmer would be that Val Kilmer starred in Top Gun with Tom Cruise, and Tom Cruise starred in A Few Good Men with Kevin Bacon, giving a path of length 2 because two movies had to be traversed.</a:t>
            </a:r>
          </a:p>
          <a:p>
            <a:endParaRPr lang="en-US" dirty="0"/>
          </a:p>
          <a:p>
            <a:r>
              <a:rPr lang="en-US" dirty="0"/>
              <a:t>Evans, Colin. Programming the Semantic Web: Build Flexible Applications with Graph Data (p. 51). O'Reilly Media. Kindle Edition. </a:t>
            </a:r>
          </a:p>
        </p:txBody>
      </p:sp>
      <p:sp>
        <p:nvSpPr>
          <p:cNvPr id="4" name="Slide Number Placeholder 3"/>
          <p:cNvSpPr>
            <a:spLocks noGrp="1"/>
          </p:cNvSpPr>
          <p:nvPr>
            <p:ph type="sldNum" sz="quarter" idx="5"/>
          </p:nvPr>
        </p:nvSpPr>
        <p:spPr/>
        <p:txBody>
          <a:bodyPr/>
          <a:lstStyle/>
          <a:p>
            <a:fld id="{4051A151-0C2F-0E48-BB2E-81185BDD191F}" type="slidenum">
              <a:rPr lang="en-US" smtClean="0"/>
              <a:t>17</a:t>
            </a:fld>
            <a:endParaRPr lang="en-US"/>
          </a:p>
        </p:txBody>
      </p:sp>
    </p:spTree>
    <p:extLst>
      <p:ext uri="{BB962C8B-B14F-4D97-AF65-F5344CB8AC3E}">
        <p14:creationId xmlns:p14="http://schemas.microsoft.com/office/powerpoint/2010/main" val="4147051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out SPARQL today – </a:t>
            </a:r>
            <a:r>
              <a:rPr lang="en-US" dirty="0" err="1"/>
              <a:t>WikiData</a:t>
            </a:r>
            <a:r>
              <a:rPr lang="en-US" dirty="0"/>
              <a:t> – part of Wikipedia</a:t>
            </a:r>
          </a:p>
        </p:txBody>
      </p:sp>
      <p:sp>
        <p:nvSpPr>
          <p:cNvPr id="4" name="Slide Number Placeholder 3"/>
          <p:cNvSpPr>
            <a:spLocks noGrp="1"/>
          </p:cNvSpPr>
          <p:nvPr>
            <p:ph type="sldNum" sz="quarter" idx="5"/>
          </p:nvPr>
        </p:nvSpPr>
        <p:spPr/>
        <p:txBody>
          <a:bodyPr/>
          <a:lstStyle/>
          <a:p>
            <a:fld id="{4051A151-0C2F-0E48-BB2E-81185BDD191F}" type="slidenum">
              <a:rPr lang="en-US" smtClean="0"/>
              <a:t>18</a:t>
            </a:fld>
            <a:endParaRPr lang="en-US"/>
          </a:p>
        </p:txBody>
      </p:sp>
    </p:spTree>
    <p:extLst>
      <p:ext uri="{BB962C8B-B14F-4D97-AF65-F5344CB8AC3E}">
        <p14:creationId xmlns:p14="http://schemas.microsoft.com/office/powerpoint/2010/main" val="1520695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pizza in Web View - Add Triples … then display sample nodes</a:t>
            </a:r>
          </a:p>
        </p:txBody>
      </p:sp>
      <p:sp>
        <p:nvSpPr>
          <p:cNvPr id="4" name="Slide Number Placeholder 3"/>
          <p:cNvSpPr>
            <a:spLocks noGrp="1"/>
          </p:cNvSpPr>
          <p:nvPr>
            <p:ph type="sldNum" sz="quarter" idx="5"/>
          </p:nvPr>
        </p:nvSpPr>
        <p:spPr/>
        <p:txBody>
          <a:bodyPr/>
          <a:lstStyle/>
          <a:p>
            <a:fld id="{4051A151-0C2F-0E48-BB2E-81185BDD191F}" type="slidenum">
              <a:rPr lang="en-US" smtClean="0"/>
              <a:t>20</a:t>
            </a:fld>
            <a:endParaRPr lang="en-US"/>
          </a:p>
        </p:txBody>
      </p:sp>
    </p:spTree>
    <p:extLst>
      <p:ext uri="{BB962C8B-B14F-4D97-AF65-F5344CB8AC3E}">
        <p14:creationId xmlns:p14="http://schemas.microsoft.com/office/powerpoint/2010/main" val="2573071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Theory </a:t>
            </a:r>
            <a:r>
              <a:rPr lang="en-US" dirty="0" err="1"/>
              <a:t>Mathamtics</a:t>
            </a:r>
            <a:endParaRPr lang="en-US" dirty="0"/>
          </a:p>
          <a:p>
            <a:endParaRPr lang="en-US" dirty="0"/>
          </a:p>
          <a:p>
            <a:r>
              <a:rPr lang="en-US" dirty="0"/>
              <a:t>Grant </a:t>
            </a:r>
          </a:p>
          <a:p>
            <a:r>
              <a:rPr lang="en-US" dirty="0"/>
              <a:t>Steve</a:t>
            </a:r>
          </a:p>
          <a:p>
            <a:endParaRPr lang="en-US" dirty="0"/>
          </a:p>
          <a:p>
            <a:r>
              <a:rPr lang="en-US" dirty="0"/>
              <a:t>Grant - Steve</a:t>
            </a:r>
          </a:p>
          <a:p>
            <a:endParaRPr lang="en-US" dirty="0"/>
          </a:p>
          <a:p>
            <a:r>
              <a:rPr lang="en-US" dirty="0"/>
              <a:t>Edge pair a - b</a:t>
            </a:r>
          </a:p>
        </p:txBody>
      </p:sp>
      <p:sp>
        <p:nvSpPr>
          <p:cNvPr id="4" name="Slide Number Placeholder 3"/>
          <p:cNvSpPr>
            <a:spLocks noGrp="1"/>
          </p:cNvSpPr>
          <p:nvPr>
            <p:ph type="sldNum" sz="quarter" idx="5"/>
          </p:nvPr>
        </p:nvSpPr>
        <p:spPr/>
        <p:txBody>
          <a:bodyPr/>
          <a:lstStyle/>
          <a:p>
            <a:fld id="{4051A151-0C2F-0E48-BB2E-81185BDD191F}" type="slidenum">
              <a:rPr lang="en-US" smtClean="0"/>
              <a:t>1</a:t>
            </a:fld>
            <a:endParaRPr lang="en-US"/>
          </a:p>
        </p:txBody>
      </p:sp>
    </p:spTree>
    <p:extLst>
      <p:ext uri="{BB962C8B-B14F-4D97-AF65-F5344CB8AC3E}">
        <p14:creationId xmlns:p14="http://schemas.microsoft.com/office/powerpoint/2010/main" val="1904143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Neo4j ( AWS Marketplace, </a:t>
            </a:r>
            <a:r>
              <a:rPr lang="en-US" dirty="0">
                <a:hlinkClick r:id="rId3"/>
              </a:rPr>
              <a:t>SAAS Azure </a:t>
            </a:r>
            <a:r>
              <a:rPr lang="en-US" dirty="0"/>
              <a:t>)</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linkClick r:id="rId4"/>
              </a:rPr>
              <a:t>Amazon Neptune</a:t>
            </a:r>
            <a:r>
              <a:rPr lang="en-US" b="1" dirty="0"/>
              <a:t> on AWS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Serverless graph database designed for superior scalability and availability</a:t>
            </a:r>
            <a:endParaRPr lang="en-US" dirty="0"/>
          </a:p>
          <a:p>
            <a:endParaRPr lang="en-US" dirty="0"/>
          </a:p>
          <a:p>
            <a:r>
              <a:rPr lang="en-US" dirty="0" err="1"/>
              <a:t>AllegroGraph</a:t>
            </a:r>
            <a:r>
              <a:rPr lang="en-US" dirty="0"/>
              <a:t> – Docker standalone or VM image on all major Cloud offerings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a:t>
            </a:r>
            <a:r>
              <a:rPr lang="en-US" dirty="0">
                <a:hlinkClick r:id="rId5"/>
              </a:rPr>
              <a:t>Cosmos DB </a:t>
            </a:r>
            <a:r>
              <a:rPr lang="en-US" dirty="0"/>
              <a:t>for Apache Gremlin on Azure</a:t>
            </a:r>
          </a:p>
          <a:p>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21</a:t>
            </a:fld>
            <a:endParaRPr lang="en-US"/>
          </a:p>
        </p:txBody>
      </p:sp>
    </p:spTree>
    <p:extLst>
      <p:ext uri="{BB962C8B-B14F-4D97-AF65-F5344CB8AC3E}">
        <p14:creationId xmlns:p14="http://schemas.microsoft.com/office/powerpoint/2010/main" val="800340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22</a:t>
            </a:fld>
            <a:endParaRPr lang="en-US"/>
          </a:p>
        </p:txBody>
      </p:sp>
    </p:spTree>
    <p:extLst>
      <p:ext uri="{BB962C8B-B14F-4D97-AF65-F5344CB8AC3E}">
        <p14:creationId xmlns:p14="http://schemas.microsoft.com/office/powerpoint/2010/main" val="1859873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AML anti money </a:t>
            </a:r>
            <a:r>
              <a:rPr lang="en-US" dirty="0" err="1"/>
              <a:t>laudering</a:t>
            </a:r>
            <a:r>
              <a:rPr lang="en-US" dirty="0"/>
              <a:t> – human trafficking, illegal arms dealers, </a:t>
            </a:r>
          </a:p>
        </p:txBody>
      </p:sp>
      <p:sp>
        <p:nvSpPr>
          <p:cNvPr id="4" name="Slide Number Placeholder 3"/>
          <p:cNvSpPr>
            <a:spLocks noGrp="1"/>
          </p:cNvSpPr>
          <p:nvPr>
            <p:ph type="sldNum" sz="quarter" idx="5"/>
          </p:nvPr>
        </p:nvSpPr>
        <p:spPr/>
        <p:txBody>
          <a:bodyPr/>
          <a:lstStyle/>
          <a:p>
            <a:fld id="{4051A151-0C2F-0E48-BB2E-81185BDD191F}" type="slidenum">
              <a:rPr lang="en-US" smtClean="0"/>
              <a:t>23</a:t>
            </a:fld>
            <a:endParaRPr lang="en-US"/>
          </a:p>
        </p:txBody>
      </p:sp>
    </p:spTree>
    <p:extLst>
      <p:ext uri="{BB962C8B-B14F-4D97-AF65-F5344CB8AC3E}">
        <p14:creationId xmlns:p14="http://schemas.microsoft.com/office/powerpoint/2010/main" val="1872956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US" b="0" i="0" dirty="0">
                <a:solidFill>
                  <a:srgbClr val="1C1C1C"/>
                </a:solidFill>
                <a:effectLst/>
                <a:latin typeface="ProximaNova-Light"/>
              </a:rPr>
              <a:t>Dodd-Frank Wall Street Reform</a:t>
            </a:r>
          </a:p>
          <a:p>
            <a:pPr algn="l" fontAlgn="base">
              <a:buFont typeface="Arial" panose="020B0604020202020204" pitchFamily="34" charset="0"/>
              <a:buChar char="•"/>
            </a:pPr>
            <a:r>
              <a:rPr lang="en-US" b="0" i="0" dirty="0">
                <a:solidFill>
                  <a:srgbClr val="1C1C1C"/>
                </a:solidFill>
                <a:effectLst/>
                <a:latin typeface="ProximaNova-Light"/>
              </a:rPr>
              <a:t>Mortgage and Loan rules and auditability of transactions</a:t>
            </a:r>
          </a:p>
          <a:p>
            <a:pPr algn="l" fontAlgn="base">
              <a:buFont typeface="Arial" panose="020B0604020202020204" pitchFamily="34" charset="0"/>
              <a:buChar char="•"/>
            </a:pPr>
            <a:r>
              <a:rPr lang="en-US" b="0" i="0" dirty="0">
                <a:solidFill>
                  <a:srgbClr val="1C1C1C"/>
                </a:solidFill>
                <a:effectLst/>
                <a:latin typeface="ProximaNova-Light"/>
              </a:rPr>
              <a:t>Credit Default Swaps ownership reporting</a:t>
            </a:r>
          </a:p>
          <a:p>
            <a:pPr algn="l" fontAlgn="base">
              <a:buFont typeface="Arial" panose="020B0604020202020204" pitchFamily="34" charset="0"/>
              <a:buChar char="•"/>
            </a:pPr>
            <a:r>
              <a:rPr lang="en-US" b="0" i="0" dirty="0">
                <a:solidFill>
                  <a:srgbClr val="1C1C1C"/>
                </a:solidFill>
                <a:effectLst/>
                <a:latin typeface="ProximaNova-Light"/>
              </a:rPr>
              <a:t>Know Your Customer requirements</a:t>
            </a:r>
          </a:p>
          <a:p>
            <a:pPr algn="l" fontAlgn="base">
              <a:buFont typeface="Arial" panose="020B0604020202020204" pitchFamily="34" charset="0"/>
              <a:buChar char="•"/>
            </a:pPr>
            <a:r>
              <a:rPr lang="en-US" b="0" i="0" dirty="0">
                <a:solidFill>
                  <a:srgbClr val="1C1C1C"/>
                </a:solidFill>
                <a:effectLst/>
                <a:latin typeface="ProximaNova-Light"/>
              </a:rPr>
              <a:t>Sarbanes-Oxley</a:t>
            </a:r>
          </a:p>
          <a:p>
            <a:pPr algn="l" fontAlgn="base">
              <a:buFont typeface="Arial" panose="020B0604020202020204" pitchFamily="34" charset="0"/>
              <a:buChar char="•"/>
            </a:pPr>
            <a:r>
              <a:rPr lang="en-US" b="0" i="0" dirty="0">
                <a:solidFill>
                  <a:srgbClr val="1C1C1C"/>
                </a:solidFill>
                <a:effectLst/>
                <a:latin typeface="ProximaNova-Light"/>
              </a:rPr>
              <a:t>Business and Legal Entity tracking requirements</a:t>
            </a:r>
          </a:p>
          <a:p>
            <a:pPr algn="l" fontAlgn="base">
              <a:buFont typeface="Arial" panose="020B0604020202020204" pitchFamily="34" charset="0"/>
              <a:buChar char="•"/>
            </a:pPr>
            <a:r>
              <a:rPr lang="en-US" b="0" i="0" dirty="0">
                <a:solidFill>
                  <a:srgbClr val="1C1C1C"/>
                </a:solidFill>
                <a:effectLst/>
                <a:latin typeface="ProximaNova-Light"/>
              </a:rPr>
              <a:t>Computation of derivatives risk</a:t>
            </a:r>
          </a:p>
          <a:p>
            <a:endParaRPr lang="en-US" dirty="0"/>
          </a:p>
          <a:p>
            <a:endParaRPr lang="en-US" dirty="0"/>
          </a:p>
          <a:p>
            <a:pPr algn="l" fontAlgn="base">
              <a:buFont typeface="Arial" panose="020B0604020202020204" pitchFamily="34" charset="0"/>
              <a:buChar char="•"/>
            </a:pPr>
            <a:r>
              <a:rPr lang="en-US" b="0" i="0" dirty="0">
                <a:solidFill>
                  <a:srgbClr val="1C1C1C"/>
                </a:solidFill>
                <a:effectLst/>
                <a:latin typeface="ProximaNova-Light"/>
              </a:rPr>
              <a:t>Basal III international regulations</a:t>
            </a:r>
          </a:p>
          <a:p>
            <a:pPr algn="l" fontAlgn="base">
              <a:buFont typeface="Arial" panose="020B0604020202020204" pitchFamily="34" charset="0"/>
              <a:buChar char="•"/>
            </a:pPr>
            <a:r>
              <a:rPr lang="en-US" b="0" i="0" dirty="0">
                <a:solidFill>
                  <a:srgbClr val="1C1C1C"/>
                </a:solidFill>
                <a:effectLst/>
                <a:latin typeface="ProximaNova-Light"/>
              </a:rPr>
              <a:t>Foreign corrupt Practices Act</a:t>
            </a:r>
          </a:p>
          <a:p>
            <a:pPr algn="l" fontAlgn="base">
              <a:buFont typeface="Arial" panose="020B0604020202020204" pitchFamily="34" charset="0"/>
              <a:buChar char="•"/>
            </a:pPr>
            <a:r>
              <a:rPr lang="en-US" b="0" i="0" dirty="0">
                <a:solidFill>
                  <a:srgbClr val="1C1C1C"/>
                </a:solidFill>
                <a:effectLst/>
                <a:latin typeface="ProximaNova-Light"/>
              </a:rPr>
              <a:t>UK Bribery Act</a:t>
            </a:r>
          </a:p>
          <a:p>
            <a:pPr algn="l" fontAlgn="base">
              <a:buFont typeface="Arial" panose="020B0604020202020204" pitchFamily="34" charset="0"/>
              <a:buChar char="•"/>
            </a:pPr>
            <a:r>
              <a:rPr lang="en-US" b="0" i="0" dirty="0">
                <a:solidFill>
                  <a:srgbClr val="1C1C1C"/>
                </a:solidFill>
                <a:effectLst/>
                <a:latin typeface="ProximaNova-Light"/>
              </a:rPr>
              <a:t>Fraud Detection</a:t>
            </a:r>
          </a:p>
          <a:p>
            <a:pPr algn="l" fontAlgn="base">
              <a:buFont typeface="Arial" panose="020B0604020202020204" pitchFamily="34" charset="0"/>
              <a:buChar char="•"/>
            </a:pPr>
            <a:r>
              <a:rPr lang="en-US" b="0" i="0" dirty="0">
                <a:solidFill>
                  <a:srgbClr val="1C1C1C"/>
                </a:solidFill>
                <a:effectLst/>
                <a:latin typeface="ProximaNova-Light"/>
              </a:rPr>
              <a:t>Personal Information security</a:t>
            </a:r>
          </a:p>
          <a:p>
            <a:pPr algn="l" fontAlgn="base">
              <a:buFont typeface="Arial" panose="020B0604020202020204" pitchFamily="34" charset="0"/>
              <a:buChar char="•"/>
            </a:pPr>
            <a:r>
              <a:rPr lang="en-US" b="0" i="0" dirty="0">
                <a:solidFill>
                  <a:srgbClr val="1C1C1C"/>
                </a:solidFill>
                <a:effectLst/>
                <a:latin typeface="ProximaNova-Light"/>
              </a:rPr>
              <a:t>New regulations on transfer pricing</a:t>
            </a:r>
          </a:p>
          <a:p>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24</a:t>
            </a:fld>
            <a:endParaRPr lang="en-US"/>
          </a:p>
        </p:txBody>
      </p:sp>
    </p:spTree>
    <p:extLst>
      <p:ext uri="{BB962C8B-B14F-4D97-AF65-F5344CB8AC3E}">
        <p14:creationId xmlns:p14="http://schemas.microsoft.com/office/powerpoint/2010/main" val="3827770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US" b="0" i="0" dirty="0">
                <a:solidFill>
                  <a:srgbClr val="1C1C1C"/>
                </a:solidFill>
                <a:effectLst/>
                <a:latin typeface="ProximaNova-Light"/>
              </a:rPr>
              <a:t>Dodd-Frank Wall Street Reform</a:t>
            </a:r>
          </a:p>
          <a:p>
            <a:pPr algn="l" fontAlgn="base">
              <a:buFont typeface="Arial" panose="020B0604020202020204" pitchFamily="34" charset="0"/>
              <a:buChar char="•"/>
            </a:pPr>
            <a:r>
              <a:rPr lang="en-US" b="0" i="0" dirty="0">
                <a:solidFill>
                  <a:srgbClr val="1C1C1C"/>
                </a:solidFill>
                <a:effectLst/>
                <a:latin typeface="ProximaNova-Light"/>
              </a:rPr>
              <a:t>Mortgage and Loan rules and auditability of transactions</a:t>
            </a:r>
          </a:p>
          <a:p>
            <a:pPr algn="l" fontAlgn="base">
              <a:buFont typeface="Arial" panose="020B0604020202020204" pitchFamily="34" charset="0"/>
              <a:buChar char="•"/>
            </a:pPr>
            <a:r>
              <a:rPr lang="en-US" b="0" i="0" dirty="0">
                <a:solidFill>
                  <a:srgbClr val="1C1C1C"/>
                </a:solidFill>
                <a:effectLst/>
                <a:latin typeface="ProximaNova-Light"/>
              </a:rPr>
              <a:t>Credit Default Swaps ownership reporting</a:t>
            </a:r>
          </a:p>
          <a:p>
            <a:pPr algn="l" fontAlgn="base">
              <a:buFont typeface="Arial" panose="020B0604020202020204" pitchFamily="34" charset="0"/>
              <a:buChar char="•"/>
            </a:pPr>
            <a:r>
              <a:rPr lang="en-US" b="0" i="0" dirty="0">
                <a:solidFill>
                  <a:srgbClr val="1C1C1C"/>
                </a:solidFill>
                <a:effectLst/>
                <a:latin typeface="ProximaNova-Light"/>
              </a:rPr>
              <a:t>Know Your Customer requirements</a:t>
            </a:r>
          </a:p>
          <a:p>
            <a:pPr algn="l" fontAlgn="base">
              <a:buFont typeface="Arial" panose="020B0604020202020204" pitchFamily="34" charset="0"/>
              <a:buChar char="•"/>
            </a:pPr>
            <a:r>
              <a:rPr lang="en-US" b="0" i="0" dirty="0">
                <a:solidFill>
                  <a:srgbClr val="1C1C1C"/>
                </a:solidFill>
                <a:effectLst/>
                <a:latin typeface="ProximaNova-Light"/>
              </a:rPr>
              <a:t>Sarbanes-Oxley</a:t>
            </a:r>
          </a:p>
          <a:p>
            <a:pPr algn="l" fontAlgn="base">
              <a:buFont typeface="Arial" panose="020B0604020202020204" pitchFamily="34" charset="0"/>
              <a:buChar char="•"/>
            </a:pPr>
            <a:r>
              <a:rPr lang="en-US" b="0" i="0" dirty="0">
                <a:solidFill>
                  <a:srgbClr val="1C1C1C"/>
                </a:solidFill>
                <a:effectLst/>
                <a:latin typeface="ProximaNova-Light"/>
              </a:rPr>
              <a:t>Business and Legal Entity tracking requirements</a:t>
            </a:r>
          </a:p>
          <a:p>
            <a:pPr algn="l" fontAlgn="base">
              <a:buFont typeface="Arial" panose="020B0604020202020204" pitchFamily="34" charset="0"/>
              <a:buChar char="•"/>
            </a:pPr>
            <a:r>
              <a:rPr lang="en-US" b="0" i="0" dirty="0">
                <a:solidFill>
                  <a:srgbClr val="1C1C1C"/>
                </a:solidFill>
                <a:effectLst/>
                <a:latin typeface="ProximaNova-Light"/>
              </a:rPr>
              <a:t>Computation of derivatives risk</a:t>
            </a:r>
          </a:p>
          <a:p>
            <a:endParaRPr lang="en-US" dirty="0"/>
          </a:p>
          <a:p>
            <a:endParaRPr lang="en-US" dirty="0"/>
          </a:p>
          <a:p>
            <a:pPr algn="l" fontAlgn="base">
              <a:buFont typeface="Arial" panose="020B0604020202020204" pitchFamily="34" charset="0"/>
              <a:buChar char="•"/>
            </a:pPr>
            <a:r>
              <a:rPr lang="en-US" b="0" i="0" dirty="0">
                <a:solidFill>
                  <a:srgbClr val="1C1C1C"/>
                </a:solidFill>
                <a:effectLst/>
                <a:latin typeface="ProximaNova-Light"/>
              </a:rPr>
              <a:t>Basal III international regulations</a:t>
            </a:r>
          </a:p>
          <a:p>
            <a:pPr algn="l" fontAlgn="base">
              <a:buFont typeface="Arial" panose="020B0604020202020204" pitchFamily="34" charset="0"/>
              <a:buChar char="•"/>
            </a:pPr>
            <a:r>
              <a:rPr lang="en-US" b="0" i="0" dirty="0">
                <a:solidFill>
                  <a:srgbClr val="1C1C1C"/>
                </a:solidFill>
                <a:effectLst/>
                <a:latin typeface="ProximaNova-Light"/>
              </a:rPr>
              <a:t>Foreign corrupt Practices Act</a:t>
            </a:r>
          </a:p>
          <a:p>
            <a:pPr algn="l" fontAlgn="base">
              <a:buFont typeface="Arial" panose="020B0604020202020204" pitchFamily="34" charset="0"/>
              <a:buChar char="•"/>
            </a:pPr>
            <a:r>
              <a:rPr lang="en-US" b="0" i="0" dirty="0">
                <a:solidFill>
                  <a:srgbClr val="1C1C1C"/>
                </a:solidFill>
                <a:effectLst/>
                <a:latin typeface="ProximaNova-Light"/>
              </a:rPr>
              <a:t>UK Bribery Act</a:t>
            </a:r>
          </a:p>
          <a:p>
            <a:pPr algn="l" fontAlgn="base">
              <a:buFont typeface="Arial" panose="020B0604020202020204" pitchFamily="34" charset="0"/>
              <a:buChar char="•"/>
            </a:pPr>
            <a:r>
              <a:rPr lang="en-US" b="0" i="0" dirty="0">
                <a:solidFill>
                  <a:srgbClr val="1C1C1C"/>
                </a:solidFill>
                <a:effectLst/>
                <a:latin typeface="ProximaNova-Light"/>
              </a:rPr>
              <a:t>Fraud Detection</a:t>
            </a:r>
          </a:p>
          <a:p>
            <a:pPr algn="l" fontAlgn="base">
              <a:buFont typeface="Arial" panose="020B0604020202020204" pitchFamily="34" charset="0"/>
              <a:buChar char="•"/>
            </a:pPr>
            <a:r>
              <a:rPr lang="en-US" b="0" i="0" dirty="0">
                <a:solidFill>
                  <a:srgbClr val="1C1C1C"/>
                </a:solidFill>
                <a:effectLst/>
                <a:latin typeface="ProximaNova-Light"/>
              </a:rPr>
              <a:t>Personal Information security</a:t>
            </a:r>
          </a:p>
          <a:p>
            <a:pPr algn="l" fontAlgn="base">
              <a:buFont typeface="Arial" panose="020B0604020202020204" pitchFamily="34" charset="0"/>
              <a:buChar char="•"/>
            </a:pPr>
            <a:r>
              <a:rPr lang="en-US" b="0" i="0" dirty="0">
                <a:solidFill>
                  <a:srgbClr val="1C1C1C"/>
                </a:solidFill>
                <a:effectLst/>
                <a:latin typeface="ProximaNova-Light"/>
              </a:rPr>
              <a:t>New regulations on transfer pricing</a:t>
            </a:r>
          </a:p>
          <a:p>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25</a:t>
            </a:fld>
            <a:endParaRPr lang="en-US"/>
          </a:p>
        </p:txBody>
      </p:sp>
    </p:spTree>
    <p:extLst>
      <p:ext uri="{BB962C8B-B14F-4D97-AF65-F5344CB8AC3E}">
        <p14:creationId xmlns:p14="http://schemas.microsoft.com/office/powerpoint/2010/main" val="2709314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alpha val="60000"/>
                  </a:schemeClr>
                </a:solidFill>
              </a:rPr>
              <a:t>Semantic data can be used to Express Graph </a:t>
            </a:r>
            <a:r>
              <a:rPr lang="en-US" dirty="0" err="1">
                <a:solidFill>
                  <a:schemeClr val="tx1">
                    <a:alpha val="60000"/>
                  </a:schemeClr>
                </a:solidFill>
              </a:rPr>
              <a:t>DataStructures</a:t>
            </a:r>
            <a:r>
              <a:rPr lang="en-US" dirty="0">
                <a:solidFill>
                  <a:schemeClr val="tx1">
                    <a:alpha val="60000"/>
                  </a:schemeClr>
                </a:solidFill>
              </a:rPr>
              <a:t> in a Graph Database ( Semantic Datastore/Database )</a:t>
            </a:r>
          </a:p>
          <a:p>
            <a:endParaRPr lang="en-US" b="1" dirty="0"/>
          </a:p>
          <a:p>
            <a:endParaRPr lang="en-US" b="1" dirty="0"/>
          </a:p>
          <a:p>
            <a:r>
              <a:rPr lang="en-US" dirty="0"/>
              <a:t>August 21</a:t>
            </a:r>
            <a:r>
              <a:rPr lang="en-US" baseline="30000" dirty="0"/>
              <a:t>st</a:t>
            </a:r>
            <a:r>
              <a:rPr lang="en-US" dirty="0"/>
              <a:t> 2009</a:t>
            </a:r>
          </a:p>
          <a:p>
            <a:endParaRPr lang="en-US" dirty="0"/>
          </a:p>
          <a:p>
            <a:r>
              <a:rPr lang="en-US" dirty="0"/>
              <a:t>2023 currently Wed Feb 22nd</a:t>
            </a:r>
          </a:p>
          <a:p>
            <a:r>
              <a:rPr lang="en-US" dirty="0"/>
              <a:t>2009 </a:t>
            </a:r>
            <a:r>
              <a:rPr lang="en-US" dirty="0" err="1"/>
              <a:t>Pulished</a:t>
            </a:r>
            <a:endParaRPr lang="en-US" dirty="0"/>
          </a:p>
          <a:p>
            <a:r>
              <a:rPr lang="en-US" dirty="0"/>
              <a:t>------------------------------------------</a:t>
            </a:r>
          </a:p>
          <a:p>
            <a:endParaRPr lang="en-US" dirty="0"/>
          </a:p>
          <a:p>
            <a:r>
              <a:rPr lang="en-US" dirty="0"/>
              <a:t>0034 years ago</a:t>
            </a:r>
          </a:p>
        </p:txBody>
      </p:sp>
      <p:sp>
        <p:nvSpPr>
          <p:cNvPr id="4" name="Slide Number Placeholder 3"/>
          <p:cNvSpPr>
            <a:spLocks noGrp="1"/>
          </p:cNvSpPr>
          <p:nvPr>
            <p:ph type="sldNum" sz="quarter" idx="5"/>
          </p:nvPr>
        </p:nvSpPr>
        <p:spPr/>
        <p:txBody>
          <a:bodyPr/>
          <a:lstStyle/>
          <a:p>
            <a:fld id="{4051A151-0C2F-0E48-BB2E-81185BDD191F}" type="slidenum">
              <a:rPr lang="en-US" smtClean="0"/>
              <a:t>27</a:t>
            </a:fld>
            <a:endParaRPr lang="en-US"/>
          </a:p>
        </p:txBody>
      </p:sp>
    </p:spTree>
    <p:extLst>
      <p:ext uri="{BB962C8B-B14F-4D97-AF65-F5344CB8AC3E}">
        <p14:creationId xmlns:p14="http://schemas.microsoft.com/office/powerpoint/2010/main" val="3071565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29</a:t>
            </a:fld>
            <a:endParaRPr lang="en-US"/>
          </a:p>
        </p:txBody>
      </p:sp>
    </p:spTree>
    <p:extLst>
      <p:ext uri="{BB962C8B-B14F-4D97-AF65-F5344CB8AC3E}">
        <p14:creationId xmlns:p14="http://schemas.microsoft.com/office/powerpoint/2010/main" val="1226728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Graph square up </a:t>
            </a:r>
            <a:r>
              <a:rPr lang="en-US" dirty="0" err="1"/>
              <a:t>wrt</a:t>
            </a:r>
            <a:r>
              <a:rPr lang="en-US" dirty="0"/>
              <a:t> Relational DBMS and / or NoSQL stores?</a:t>
            </a:r>
          </a:p>
        </p:txBody>
      </p:sp>
      <p:sp>
        <p:nvSpPr>
          <p:cNvPr id="4" name="Slide Number Placeholder 3"/>
          <p:cNvSpPr>
            <a:spLocks noGrp="1"/>
          </p:cNvSpPr>
          <p:nvPr>
            <p:ph type="sldNum" sz="quarter" idx="5"/>
          </p:nvPr>
        </p:nvSpPr>
        <p:spPr/>
        <p:txBody>
          <a:bodyPr/>
          <a:lstStyle/>
          <a:p>
            <a:fld id="{4051A151-0C2F-0E48-BB2E-81185BDD191F}" type="slidenum">
              <a:rPr lang="en-US" smtClean="0"/>
              <a:t>30</a:t>
            </a:fld>
            <a:endParaRPr lang="en-US"/>
          </a:p>
        </p:txBody>
      </p:sp>
    </p:spTree>
    <p:extLst>
      <p:ext uri="{BB962C8B-B14F-4D97-AF65-F5344CB8AC3E}">
        <p14:creationId xmlns:p14="http://schemas.microsoft.com/office/powerpoint/2010/main" val="1461370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31</a:t>
            </a:fld>
            <a:endParaRPr lang="en-US"/>
          </a:p>
        </p:txBody>
      </p:sp>
    </p:spTree>
    <p:extLst>
      <p:ext uri="{BB962C8B-B14F-4D97-AF65-F5344CB8AC3E}">
        <p14:creationId xmlns:p14="http://schemas.microsoft.com/office/powerpoint/2010/main" val="1422524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32</a:t>
            </a:fld>
            <a:endParaRPr lang="en-US"/>
          </a:p>
        </p:txBody>
      </p:sp>
    </p:spTree>
    <p:extLst>
      <p:ext uri="{BB962C8B-B14F-4D97-AF65-F5344CB8AC3E}">
        <p14:creationId xmlns:p14="http://schemas.microsoft.com/office/powerpoint/2010/main" val="1079622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a:t>
            </a:r>
          </a:p>
          <a:p>
            <a:endParaRPr lang="en-US" dirty="0"/>
          </a:p>
          <a:p>
            <a:r>
              <a:rPr lang="en-US" dirty="0"/>
              <a:t>Cyclic</a:t>
            </a:r>
          </a:p>
          <a:p>
            <a:r>
              <a:rPr lang="en-US" dirty="0"/>
              <a:t>Acyclic</a:t>
            </a:r>
          </a:p>
          <a:p>
            <a:endParaRPr lang="en-US" dirty="0"/>
          </a:p>
          <a:p>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2</a:t>
            </a:fld>
            <a:endParaRPr lang="en-US"/>
          </a:p>
        </p:txBody>
      </p:sp>
    </p:spTree>
    <p:extLst>
      <p:ext uri="{BB962C8B-B14F-4D97-AF65-F5344CB8AC3E}">
        <p14:creationId xmlns:p14="http://schemas.microsoft.com/office/powerpoint/2010/main" val="17560672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33</a:t>
            </a:fld>
            <a:endParaRPr lang="en-US"/>
          </a:p>
        </p:txBody>
      </p:sp>
    </p:spTree>
    <p:extLst>
      <p:ext uri="{BB962C8B-B14F-4D97-AF65-F5344CB8AC3E}">
        <p14:creationId xmlns:p14="http://schemas.microsoft.com/office/powerpoint/2010/main" val="4153201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34</a:t>
            </a:fld>
            <a:endParaRPr lang="en-US"/>
          </a:p>
        </p:txBody>
      </p:sp>
    </p:spTree>
    <p:extLst>
      <p:ext uri="{BB962C8B-B14F-4D97-AF65-F5344CB8AC3E}">
        <p14:creationId xmlns:p14="http://schemas.microsoft.com/office/powerpoint/2010/main" val="443570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051A151-0C2F-0E48-BB2E-81185BDD191F}" type="slidenum">
              <a:rPr lang="en-US" smtClean="0"/>
              <a:t>37</a:t>
            </a:fld>
            <a:endParaRPr lang="en-US"/>
          </a:p>
        </p:txBody>
      </p:sp>
    </p:spTree>
    <p:extLst>
      <p:ext uri="{BB962C8B-B14F-4D97-AF65-F5344CB8AC3E}">
        <p14:creationId xmlns:p14="http://schemas.microsoft.com/office/powerpoint/2010/main" val="3442355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a:t>
            </a:r>
          </a:p>
          <a:p>
            <a:endParaRPr lang="en-US" dirty="0"/>
          </a:p>
          <a:p>
            <a:r>
              <a:rPr lang="en-US" dirty="0"/>
              <a:t>Cyclic</a:t>
            </a:r>
          </a:p>
          <a:p>
            <a:r>
              <a:rPr lang="en-US" dirty="0"/>
              <a:t>Acyclic</a:t>
            </a:r>
          </a:p>
          <a:p>
            <a:endParaRPr lang="en-US" dirty="0"/>
          </a:p>
          <a:p>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3</a:t>
            </a:fld>
            <a:endParaRPr lang="en-US"/>
          </a:p>
        </p:txBody>
      </p:sp>
    </p:spTree>
    <p:extLst>
      <p:ext uri="{BB962C8B-B14F-4D97-AF65-F5344CB8AC3E}">
        <p14:creationId xmlns:p14="http://schemas.microsoft.com/office/powerpoint/2010/main" val="182454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b="0" i="0" dirty="0">
                <a:effectLst/>
                <a:latin typeface="Google Sans"/>
              </a:rPr>
              <a:t>This information is usually stored in a graph database and visualized as a graph structure, prompting the term knowledge “graph.”</a:t>
            </a:r>
            <a:endParaRPr lang="en-US" sz="1600" b="0" i="0" dirty="0">
              <a:effectLst/>
              <a:latin typeface="Roboto"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4</a:t>
            </a:fld>
            <a:endParaRPr lang="en-US"/>
          </a:p>
        </p:txBody>
      </p:sp>
    </p:spTree>
    <p:extLst>
      <p:ext uri="{BB962C8B-B14F-4D97-AF65-F5344CB8AC3E}">
        <p14:creationId xmlns:p14="http://schemas.microsoft.com/office/powerpoint/2010/main" val="2871513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5</a:t>
            </a:fld>
            <a:endParaRPr lang="en-US"/>
          </a:p>
        </p:txBody>
      </p:sp>
    </p:spTree>
    <p:extLst>
      <p:ext uri="{BB962C8B-B14F-4D97-AF65-F5344CB8AC3E}">
        <p14:creationId xmlns:p14="http://schemas.microsoft.com/office/powerpoint/2010/main" val="74296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6</a:t>
            </a:fld>
            <a:endParaRPr lang="en-US"/>
          </a:p>
        </p:txBody>
      </p:sp>
    </p:spTree>
    <p:extLst>
      <p:ext uri="{BB962C8B-B14F-4D97-AF65-F5344CB8AC3E}">
        <p14:creationId xmlns:p14="http://schemas.microsoft.com/office/powerpoint/2010/main" val="260838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set of concepts and categories in a subject area or domain that shows their properties and </a:t>
            </a:r>
            <a:r>
              <a:rPr lang="en-US" b="1" dirty="0"/>
              <a:t>Relations</a:t>
            </a:r>
            <a:r>
              <a:rPr lang="en-US" dirty="0"/>
              <a:t> between them</a:t>
            </a:r>
          </a:p>
        </p:txBody>
      </p:sp>
      <p:sp>
        <p:nvSpPr>
          <p:cNvPr id="4" name="Slide Number Placeholder 3"/>
          <p:cNvSpPr>
            <a:spLocks noGrp="1"/>
          </p:cNvSpPr>
          <p:nvPr>
            <p:ph type="sldNum" sz="quarter" idx="5"/>
          </p:nvPr>
        </p:nvSpPr>
        <p:spPr/>
        <p:txBody>
          <a:bodyPr/>
          <a:lstStyle/>
          <a:p>
            <a:fld id="{4051A151-0C2F-0E48-BB2E-81185BDD191F}" type="slidenum">
              <a:rPr lang="en-US" smtClean="0"/>
              <a:t>7</a:t>
            </a:fld>
            <a:endParaRPr lang="en-US"/>
          </a:p>
        </p:txBody>
      </p:sp>
    </p:spTree>
    <p:extLst>
      <p:ext uri="{BB962C8B-B14F-4D97-AF65-F5344CB8AC3E}">
        <p14:creationId xmlns:p14="http://schemas.microsoft.com/office/powerpoint/2010/main" val="3132488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Represent data that is hard to store in columnar and row format</a:t>
            </a:r>
          </a:p>
          <a:p>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8</a:t>
            </a:fld>
            <a:endParaRPr lang="en-US"/>
          </a:p>
        </p:txBody>
      </p:sp>
    </p:spTree>
    <p:extLst>
      <p:ext uri="{BB962C8B-B14F-4D97-AF65-F5344CB8AC3E}">
        <p14:creationId xmlns:p14="http://schemas.microsoft.com/office/powerpoint/2010/main" val="3348412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F3308CA-E1F9-DC44-8E61-CB42F273D2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Title 9">
            <a:extLst>
              <a:ext uri="{FF2B5EF4-FFF2-40B4-BE49-F238E27FC236}">
                <a16:creationId xmlns:a16="http://schemas.microsoft.com/office/drawing/2014/main" id="{F526EC29-E0C4-8FE8-8933-99C9DA83325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3198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CAE46-2779-014B-823F-F13DC50458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693CAD-6852-0A44-8F61-3603E9A842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4C0677-13B0-0B4A-8A0E-78E994471CD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7CF18A8-725C-8F46-9CB0-E368C7DD3250}"/>
              </a:ext>
            </a:extLst>
          </p:cNvPr>
          <p:cNvSpPr>
            <a:spLocks noGrp="1"/>
          </p:cNvSpPr>
          <p:nvPr>
            <p:ph type="ftr" sz="quarter" idx="11"/>
          </p:nvPr>
        </p:nvSpPr>
        <p:spPr/>
        <p:txBody>
          <a:bodyPr/>
          <a:lstStyle/>
          <a:p>
            <a:r>
              <a:rPr lang="en-US"/>
              <a:t>Graph Data - Generic Presentation </a:t>
            </a:r>
          </a:p>
        </p:txBody>
      </p:sp>
      <p:sp>
        <p:nvSpPr>
          <p:cNvPr id="6" name="Slide Number Placeholder 5">
            <a:extLst>
              <a:ext uri="{FF2B5EF4-FFF2-40B4-BE49-F238E27FC236}">
                <a16:creationId xmlns:a16="http://schemas.microsoft.com/office/drawing/2014/main" id="{E580E3CA-C38B-D448-BAED-12E39B057817}"/>
              </a:ext>
            </a:extLst>
          </p:cNvPr>
          <p:cNvSpPr>
            <a:spLocks noGrp="1"/>
          </p:cNvSpPr>
          <p:nvPr>
            <p:ph type="sldNum" sz="quarter" idx="12"/>
          </p:nvPr>
        </p:nvSpPr>
        <p:spPr/>
        <p:txBody>
          <a:bodyPr/>
          <a:lstStyle/>
          <a:p>
            <a:fld id="{AD13951F-41DF-824B-BDB6-B5C0F60D0109}" type="slidenum">
              <a:rPr lang="en-US" smtClean="0"/>
              <a:t>‹#›</a:t>
            </a:fld>
            <a:endParaRPr lang="en-US"/>
          </a:p>
        </p:txBody>
      </p:sp>
    </p:spTree>
    <p:extLst>
      <p:ext uri="{BB962C8B-B14F-4D97-AF65-F5344CB8AC3E}">
        <p14:creationId xmlns:p14="http://schemas.microsoft.com/office/powerpoint/2010/main" val="46420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4485DB-8E55-0B42-A714-615299EA3D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2F943A-FF84-8947-B8A8-B365DA8497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DF03E6-5A2C-D649-8144-12D287DAD4A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30EDED5-CBBE-2746-AC2C-22A5C1DB209C}"/>
              </a:ext>
            </a:extLst>
          </p:cNvPr>
          <p:cNvSpPr>
            <a:spLocks noGrp="1"/>
          </p:cNvSpPr>
          <p:nvPr>
            <p:ph type="ftr" sz="quarter" idx="11"/>
          </p:nvPr>
        </p:nvSpPr>
        <p:spPr/>
        <p:txBody>
          <a:bodyPr/>
          <a:lstStyle/>
          <a:p>
            <a:r>
              <a:rPr lang="en-US"/>
              <a:t>Graph Data - Generic Presentation </a:t>
            </a:r>
          </a:p>
        </p:txBody>
      </p:sp>
      <p:sp>
        <p:nvSpPr>
          <p:cNvPr id="6" name="Slide Number Placeholder 5">
            <a:extLst>
              <a:ext uri="{FF2B5EF4-FFF2-40B4-BE49-F238E27FC236}">
                <a16:creationId xmlns:a16="http://schemas.microsoft.com/office/drawing/2014/main" id="{E84BAF2C-F4F5-494C-857A-4FC4D0B96A94}"/>
              </a:ext>
            </a:extLst>
          </p:cNvPr>
          <p:cNvSpPr>
            <a:spLocks noGrp="1"/>
          </p:cNvSpPr>
          <p:nvPr>
            <p:ph type="sldNum" sz="quarter" idx="12"/>
          </p:nvPr>
        </p:nvSpPr>
        <p:spPr/>
        <p:txBody>
          <a:bodyPr/>
          <a:lstStyle/>
          <a:p>
            <a:fld id="{AD13951F-41DF-824B-BDB6-B5C0F60D0109}" type="slidenum">
              <a:rPr lang="en-US" smtClean="0"/>
              <a:t>‹#›</a:t>
            </a:fld>
            <a:endParaRPr lang="en-US"/>
          </a:p>
        </p:txBody>
      </p:sp>
    </p:spTree>
    <p:extLst>
      <p:ext uri="{BB962C8B-B14F-4D97-AF65-F5344CB8AC3E}">
        <p14:creationId xmlns:p14="http://schemas.microsoft.com/office/powerpoint/2010/main" val="3031160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6515-B427-EB45-B529-B8F0B09A1E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6D36D6-1EFD-6A42-96A0-A70C156F61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584BBC-FF11-9B45-B316-631D0EE8E5A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8279C53-C52E-6343-AFF0-BFC3E7D7E18D}"/>
              </a:ext>
            </a:extLst>
          </p:cNvPr>
          <p:cNvSpPr>
            <a:spLocks noGrp="1"/>
          </p:cNvSpPr>
          <p:nvPr>
            <p:ph type="ftr" sz="quarter" idx="11"/>
          </p:nvPr>
        </p:nvSpPr>
        <p:spPr/>
        <p:txBody>
          <a:bodyPr/>
          <a:lstStyle/>
          <a:p>
            <a:r>
              <a:rPr lang="en-US"/>
              <a:t>Graph Data - Generic Presentation </a:t>
            </a:r>
          </a:p>
        </p:txBody>
      </p:sp>
      <p:sp>
        <p:nvSpPr>
          <p:cNvPr id="6" name="Slide Number Placeholder 5">
            <a:extLst>
              <a:ext uri="{FF2B5EF4-FFF2-40B4-BE49-F238E27FC236}">
                <a16:creationId xmlns:a16="http://schemas.microsoft.com/office/drawing/2014/main" id="{BEF5886A-DB61-0B41-A3D5-F9EF8B297658}"/>
              </a:ext>
            </a:extLst>
          </p:cNvPr>
          <p:cNvSpPr>
            <a:spLocks noGrp="1"/>
          </p:cNvSpPr>
          <p:nvPr>
            <p:ph type="sldNum" sz="quarter" idx="12"/>
          </p:nvPr>
        </p:nvSpPr>
        <p:spPr/>
        <p:txBody>
          <a:bodyPr/>
          <a:lstStyle/>
          <a:p>
            <a:fld id="{AD13951F-41DF-824B-BDB6-B5C0F60D0109}" type="slidenum">
              <a:rPr lang="en-US" smtClean="0"/>
              <a:t>‹#›</a:t>
            </a:fld>
            <a:endParaRPr lang="en-US"/>
          </a:p>
        </p:txBody>
      </p:sp>
    </p:spTree>
    <p:extLst>
      <p:ext uri="{BB962C8B-B14F-4D97-AF65-F5344CB8AC3E}">
        <p14:creationId xmlns:p14="http://schemas.microsoft.com/office/powerpoint/2010/main" val="2621455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DFF83-5DD1-354B-BCAA-C023598F40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EEAA38-69E2-3747-BFA4-737087DFA9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980113-A9B4-2A40-8FE3-D929BC403A2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DDF1412-5811-DD4F-AD06-D2D0A86E82FC}"/>
              </a:ext>
            </a:extLst>
          </p:cNvPr>
          <p:cNvSpPr>
            <a:spLocks noGrp="1"/>
          </p:cNvSpPr>
          <p:nvPr>
            <p:ph type="ftr" sz="quarter" idx="11"/>
          </p:nvPr>
        </p:nvSpPr>
        <p:spPr/>
        <p:txBody>
          <a:bodyPr/>
          <a:lstStyle/>
          <a:p>
            <a:r>
              <a:rPr lang="en-US"/>
              <a:t>Graph Data - Generic Presentation </a:t>
            </a:r>
          </a:p>
        </p:txBody>
      </p:sp>
      <p:sp>
        <p:nvSpPr>
          <p:cNvPr id="6" name="Slide Number Placeholder 5">
            <a:extLst>
              <a:ext uri="{FF2B5EF4-FFF2-40B4-BE49-F238E27FC236}">
                <a16:creationId xmlns:a16="http://schemas.microsoft.com/office/drawing/2014/main" id="{F41C3AF8-ABBF-6D41-8934-E32BAD02CB0B}"/>
              </a:ext>
            </a:extLst>
          </p:cNvPr>
          <p:cNvSpPr>
            <a:spLocks noGrp="1"/>
          </p:cNvSpPr>
          <p:nvPr>
            <p:ph type="sldNum" sz="quarter" idx="12"/>
          </p:nvPr>
        </p:nvSpPr>
        <p:spPr/>
        <p:txBody>
          <a:bodyPr/>
          <a:lstStyle/>
          <a:p>
            <a:fld id="{AD13951F-41DF-824B-BDB6-B5C0F60D0109}" type="slidenum">
              <a:rPr lang="en-US" smtClean="0"/>
              <a:t>‹#›</a:t>
            </a:fld>
            <a:endParaRPr lang="en-US"/>
          </a:p>
        </p:txBody>
      </p:sp>
    </p:spTree>
    <p:extLst>
      <p:ext uri="{BB962C8B-B14F-4D97-AF65-F5344CB8AC3E}">
        <p14:creationId xmlns:p14="http://schemas.microsoft.com/office/powerpoint/2010/main" val="1020456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0BAEF-B0E4-124B-B566-6B3767DD9E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796D34-3614-8541-9A54-95E30373C4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CC2350-43A0-7442-A3F3-A5EF5FA69E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B91705-2326-FA46-86F5-9AC802ECB264}"/>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BA3AD0A-90CD-174D-A34C-9BA42E30D182}"/>
              </a:ext>
            </a:extLst>
          </p:cNvPr>
          <p:cNvSpPr>
            <a:spLocks noGrp="1"/>
          </p:cNvSpPr>
          <p:nvPr>
            <p:ph type="ftr" sz="quarter" idx="11"/>
          </p:nvPr>
        </p:nvSpPr>
        <p:spPr/>
        <p:txBody>
          <a:bodyPr/>
          <a:lstStyle/>
          <a:p>
            <a:r>
              <a:rPr lang="en-US"/>
              <a:t>Graph Data - Generic Presentation </a:t>
            </a:r>
          </a:p>
        </p:txBody>
      </p:sp>
      <p:sp>
        <p:nvSpPr>
          <p:cNvPr id="7" name="Slide Number Placeholder 6">
            <a:extLst>
              <a:ext uri="{FF2B5EF4-FFF2-40B4-BE49-F238E27FC236}">
                <a16:creationId xmlns:a16="http://schemas.microsoft.com/office/drawing/2014/main" id="{6DE2BA39-AA5E-0F4E-82D0-CD546EC5B242}"/>
              </a:ext>
            </a:extLst>
          </p:cNvPr>
          <p:cNvSpPr>
            <a:spLocks noGrp="1"/>
          </p:cNvSpPr>
          <p:nvPr>
            <p:ph type="sldNum" sz="quarter" idx="12"/>
          </p:nvPr>
        </p:nvSpPr>
        <p:spPr/>
        <p:txBody>
          <a:bodyPr/>
          <a:lstStyle/>
          <a:p>
            <a:fld id="{AD13951F-41DF-824B-BDB6-B5C0F60D0109}" type="slidenum">
              <a:rPr lang="en-US" smtClean="0"/>
              <a:t>‹#›</a:t>
            </a:fld>
            <a:endParaRPr lang="en-US"/>
          </a:p>
        </p:txBody>
      </p:sp>
    </p:spTree>
    <p:extLst>
      <p:ext uri="{BB962C8B-B14F-4D97-AF65-F5344CB8AC3E}">
        <p14:creationId xmlns:p14="http://schemas.microsoft.com/office/powerpoint/2010/main" val="2368340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529DF-03AC-564B-B634-95FDA8D38C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2E7E73-70BD-184A-91D7-905575B9BD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230DD5-20F0-7F47-B5F6-4AF0AD0019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FBC4B6-6447-E74E-BBF3-780266B7D6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189E48-2D68-7444-AC1D-CB7A734D68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DD232E-4765-7144-9C82-74B35E22121D}"/>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14A7C87-E241-DD43-827A-31078B549F89}"/>
              </a:ext>
            </a:extLst>
          </p:cNvPr>
          <p:cNvSpPr>
            <a:spLocks noGrp="1"/>
          </p:cNvSpPr>
          <p:nvPr>
            <p:ph type="ftr" sz="quarter" idx="11"/>
          </p:nvPr>
        </p:nvSpPr>
        <p:spPr/>
        <p:txBody>
          <a:bodyPr/>
          <a:lstStyle/>
          <a:p>
            <a:r>
              <a:rPr lang="en-US"/>
              <a:t>Graph Data - Generic Presentation </a:t>
            </a:r>
          </a:p>
        </p:txBody>
      </p:sp>
      <p:sp>
        <p:nvSpPr>
          <p:cNvPr id="9" name="Slide Number Placeholder 8">
            <a:extLst>
              <a:ext uri="{FF2B5EF4-FFF2-40B4-BE49-F238E27FC236}">
                <a16:creationId xmlns:a16="http://schemas.microsoft.com/office/drawing/2014/main" id="{4D53F2BD-F7B0-A34F-83FE-275B1989B398}"/>
              </a:ext>
            </a:extLst>
          </p:cNvPr>
          <p:cNvSpPr>
            <a:spLocks noGrp="1"/>
          </p:cNvSpPr>
          <p:nvPr>
            <p:ph type="sldNum" sz="quarter" idx="12"/>
          </p:nvPr>
        </p:nvSpPr>
        <p:spPr/>
        <p:txBody>
          <a:bodyPr/>
          <a:lstStyle/>
          <a:p>
            <a:fld id="{AD13951F-41DF-824B-BDB6-B5C0F60D0109}" type="slidenum">
              <a:rPr lang="en-US" smtClean="0"/>
              <a:t>‹#›</a:t>
            </a:fld>
            <a:endParaRPr lang="en-US"/>
          </a:p>
        </p:txBody>
      </p:sp>
    </p:spTree>
    <p:extLst>
      <p:ext uri="{BB962C8B-B14F-4D97-AF65-F5344CB8AC3E}">
        <p14:creationId xmlns:p14="http://schemas.microsoft.com/office/powerpoint/2010/main" val="3277453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F01C-53D9-074D-B303-8B65AF887E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19E67D-E0C2-7B41-9560-0F2E7BA267C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F92AEE90-9145-A047-AE33-CA05D9ADDD74}"/>
              </a:ext>
            </a:extLst>
          </p:cNvPr>
          <p:cNvSpPr>
            <a:spLocks noGrp="1"/>
          </p:cNvSpPr>
          <p:nvPr>
            <p:ph type="ftr" sz="quarter" idx="11"/>
          </p:nvPr>
        </p:nvSpPr>
        <p:spPr/>
        <p:txBody>
          <a:bodyPr/>
          <a:lstStyle/>
          <a:p>
            <a:r>
              <a:rPr lang="en-US"/>
              <a:t>Graph Data - Generic Presentation </a:t>
            </a:r>
          </a:p>
        </p:txBody>
      </p:sp>
      <p:sp>
        <p:nvSpPr>
          <p:cNvPr id="5" name="Slide Number Placeholder 4">
            <a:extLst>
              <a:ext uri="{FF2B5EF4-FFF2-40B4-BE49-F238E27FC236}">
                <a16:creationId xmlns:a16="http://schemas.microsoft.com/office/drawing/2014/main" id="{BD9DFCE6-53DF-5F44-89A0-91275F9C1847}"/>
              </a:ext>
            </a:extLst>
          </p:cNvPr>
          <p:cNvSpPr>
            <a:spLocks noGrp="1"/>
          </p:cNvSpPr>
          <p:nvPr>
            <p:ph type="sldNum" sz="quarter" idx="12"/>
          </p:nvPr>
        </p:nvSpPr>
        <p:spPr/>
        <p:txBody>
          <a:bodyPr/>
          <a:lstStyle/>
          <a:p>
            <a:fld id="{AD13951F-41DF-824B-BDB6-B5C0F60D0109}" type="slidenum">
              <a:rPr lang="en-US" smtClean="0"/>
              <a:t>‹#›</a:t>
            </a:fld>
            <a:endParaRPr lang="en-US"/>
          </a:p>
        </p:txBody>
      </p:sp>
    </p:spTree>
    <p:extLst>
      <p:ext uri="{BB962C8B-B14F-4D97-AF65-F5344CB8AC3E}">
        <p14:creationId xmlns:p14="http://schemas.microsoft.com/office/powerpoint/2010/main" val="1463778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9F936-4763-1F48-A00F-437FE747D40B}"/>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3F7A2D77-793A-FD45-B264-E26C1CCC2B73}"/>
              </a:ext>
            </a:extLst>
          </p:cNvPr>
          <p:cNvSpPr>
            <a:spLocks noGrp="1"/>
          </p:cNvSpPr>
          <p:nvPr>
            <p:ph type="ftr" sz="quarter" idx="11"/>
          </p:nvPr>
        </p:nvSpPr>
        <p:spPr/>
        <p:txBody>
          <a:bodyPr/>
          <a:lstStyle/>
          <a:p>
            <a:r>
              <a:rPr lang="en-US"/>
              <a:t>Graph Data - Generic Presentation </a:t>
            </a:r>
          </a:p>
        </p:txBody>
      </p:sp>
      <p:sp>
        <p:nvSpPr>
          <p:cNvPr id="4" name="Slide Number Placeholder 3">
            <a:extLst>
              <a:ext uri="{FF2B5EF4-FFF2-40B4-BE49-F238E27FC236}">
                <a16:creationId xmlns:a16="http://schemas.microsoft.com/office/drawing/2014/main" id="{39A0A3BC-5389-9146-9245-E0B8A44891B2}"/>
              </a:ext>
            </a:extLst>
          </p:cNvPr>
          <p:cNvSpPr>
            <a:spLocks noGrp="1"/>
          </p:cNvSpPr>
          <p:nvPr>
            <p:ph type="sldNum" sz="quarter" idx="12"/>
          </p:nvPr>
        </p:nvSpPr>
        <p:spPr/>
        <p:txBody>
          <a:bodyPr/>
          <a:lstStyle/>
          <a:p>
            <a:fld id="{AD13951F-41DF-824B-BDB6-B5C0F60D0109}" type="slidenum">
              <a:rPr lang="en-US" smtClean="0"/>
              <a:t>‹#›</a:t>
            </a:fld>
            <a:endParaRPr lang="en-US"/>
          </a:p>
        </p:txBody>
      </p:sp>
    </p:spTree>
    <p:extLst>
      <p:ext uri="{BB962C8B-B14F-4D97-AF65-F5344CB8AC3E}">
        <p14:creationId xmlns:p14="http://schemas.microsoft.com/office/powerpoint/2010/main" val="4173807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3381-FF7B-4649-8801-BADB17F2EE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1DD602-4861-E44D-9227-C402A9E364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48D8B7-7894-6545-8F94-BD6FCA7E24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20E185-BDC0-9B4A-86C0-163674CC869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CB247F3-3F2A-6F4C-85BF-B8BA5DB74BB1}"/>
              </a:ext>
            </a:extLst>
          </p:cNvPr>
          <p:cNvSpPr>
            <a:spLocks noGrp="1"/>
          </p:cNvSpPr>
          <p:nvPr>
            <p:ph type="ftr" sz="quarter" idx="11"/>
          </p:nvPr>
        </p:nvSpPr>
        <p:spPr/>
        <p:txBody>
          <a:bodyPr/>
          <a:lstStyle/>
          <a:p>
            <a:r>
              <a:rPr lang="en-US"/>
              <a:t>Graph Data - Generic Presentation </a:t>
            </a:r>
          </a:p>
        </p:txBody>
      </p:sp>
      <p:sp>
        <p:nvSpPr>
          <p:cNvPr id="7" name="Slide Number Placeholder 6">
            <a:extLst>
              <a:ext uri="{FF2B5EF4-FFF2-40B4-BE49-F238E27FC236}">
                <a16:creationId xmlns:a16="http://schemas.microsoft.com/office/drawing/2014/main" id="{C49E68C8-C839-0B42-B809-14F96D19CF3A}"/>
              </a:ext>
            </a:extLst>
          </p:cNvPr>
          <p:cNvSpPr>
            <a:spLocks noGrp="1"/>
          </p:cNvSpPr>
          <p:nvPr>
            <p:ph type="sldNum" sz="quarter" idx="12"/>
          </p:nvPr>
        </p:nvSpPr>
        <p:spPr/>
        <p:txBody>
          <a:bodyPr/>
          <a:lstStyle/>
          <a:p>
            <a:fld id="{AD13951F-41DF-824B-BDB6-B5C0F60D0109}" type="slidenum">
              <a:rPr lang="en-US" smtClean="0"/>
              <a:t>‹#›</a:t>
            </a:fld>
            <a:endParaRPr lang="en-US"/>
          </a:p>
        </p:txBody>
      </p:sp>
    </p:spTree>
    <p:extLst>
      <p:ext uri="{BB962C8B-B14F-4D97-AF65-F5344CB8AC3E}">
        <p14:creationId xmlns:p14="http://schemas.microsoft.com/office/powerpoint/2010/main" val="500082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77BBF-265E-7F4E-93BD-1E0704DA4A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A6099A-7339-B640-A4D7-9FF6B8A0D0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F3C2C1-B5F5-2D47-B427-345E37E188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DA244F-A200-8642-96AE-5F45AAACEC0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EF74181-5A09-3043-90B1-F93AC9376C27}"/>
              </a:ext>
            </a:extLst>
          </p:cNvPr>
          <p:cNvSpPr>
            <a:spLocks noGrp="1"/>
          </p:cNvSpPr>
          <p:nvPr>
            <p:ph type="ftr" sz="quarter" idx="11"/>
          </p:nvPr>
        </p:nvSpPr>
        <p:spPr/>
        <p:txBody>
          <a:bodyPr/>
          <a:lstStyle/>
          <a:p>
            <a:r>
              <a:rPr lang="en-US"/>
              <a:t>Graph Data - Generic Presentation </a:t>
            </a:r>
          </a:p>
        </p:txBody>
      </p:sp>
      <p:sp>
        <p:nvSpPr>
          <p:cNvPr id="7" name="Slide Number Placeholder 6">
            <a:extLst>
              <a:ext uri="{FF2B5EF4-FFF2-40B4-BE49-F238E27FC236}">
                <a16:creationId xmlns:a16="http://schemas.microsoft.com/office/drawing/2014/main" id="{08E67643-D80A-F94C-B0FD-7F7C5EFC0263}"/>
              </a:ext>
            </a:extLst>
          </p:cNvPr>
          <p:cNvSpPr>
            <a:spLocks noGrp="1"/>
          </p:cNvSpPr>
          <p:nvPr>
            <p:ph type="sldNum" sz="quarter" idx="12"/>
          </p:nvPr>
        </p:nvSpPr>
        <p:spPr/>
        <p:txBody>
          <a:bodyPr/>
          <a:lstStyle/>
          <a:p>
            <a:fld id="{AD13951F-41DF-824B-BDB6-B5C0F60D0109}" type="slidenum">
              <a:rPr lang="en-US" smtClean="0"/>
              <a:t>‹#›</a:t>
            </a:fld>
            <a:endParaRPr lang="en-US"/>
          </a:p>
        </p:txBody>
      </p:sp>
    </p:spTree>
    <p:extLst>
      <p:ext uri="{BB962C8B-B14F-4D97-AF65-F5344CB8AC3E}">
        <p14:creationId xmlns:p14="http://schemas.microsoft.com/office/powerpoint/2010/main" val="50906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97047C-2AE3-DA41-A64C-31A539038F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A78576-DF26-6C49-8369-8DB537B03A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B211CE-445F-2B46-88C6-9059337E9C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8BDB462E-06DD-D346-BF71-6657AB0185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Graph Data - Generic Presentation </a:t>
            </a:r>
          </a:p>
        </p:txBody>
      </p:sp>
      <p:sp>
        <p:nvSpPr>
          <p:cNvPr id="6" name="Slide Number Placeholder 5">
            <a:extLst>
              <a:ext uri="{FF2B5EF4-FFF2-40B4-BE49-F238E27FC236}">
                <a16:creationId xmlns:a16="http://schemas.microsoft.com/office/drawing/2014/main" id="{D13B24B8-2BE8-BF46-8658-312308052D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13951F-41DF-824B-BDB6-B5C0F60D0109}" type="slidenum">
              <a:rPr lang="en-US" smtClean="0"/>
              <a:t>‹#›</a:t>
            </a:fld>
            <a:endParaRPr lang="en-US"/>
          </a:p>
        </p:txBody>
      </p:sp>
    </p:spTree>
    <p:extLst>
      <p:ext uri="{BB962C8B-B14F-4D97-AF65-F5344CB8AC3E}">
        <p14:creationId xmlns:p14="http://schemas.microsoft.com/office/powerpoint/2010/main" val="3405523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1.png"/><Relationship Id="rId7" Type="http://schemas.openxmlformats.org/officeDocument/2006/relationships/diagramColors" Target="../diagrams/colors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data-to-viz.com/graph/network.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hyperlink" Target="https://query.wikidata.org/#%23Popular%20eye%20colors%20among%20humans%0A%23title%3APopular%20eye%20colors%20among%20humans%0A%23illustrates%20bubblechart%20view%2C%20count%0A%0A%23defaultView%3ABubbleChart%0ASELECT%20%3FeyeColor%20%3FeyeColorLabel%20%3Frgb%20%28COUNT%28%3Fhuman%29%20AS%20%3Fcount%29%0AWHERE%0A%7B%0A%20%20%3Fhuman%20wdt%3AP31%20wd%3AQ5.%0A%20%20%3Fhuman%20wdt%3AP1340%20%3FeyeColor.%0A%20%20OPTIONAL%20%7B%20%3FeyeColor%20wdt%3AP465%20%3Frgb.%20%7D%0A%20%20SERVICE%20wikibase%3Alabel%20%7B%20bd%3AserviceParam%20wikibase%3Alanguage%20%22%5BAUTO_LANGUAGE%5D%2Cen%22.%20%7D%0A%7D%0AGROUP%20BY%20%3FeyeColor%20%3FeyeColorLabel%20%3Frgb%0AORDER%20BY%20DESC%28%3Fcount%29"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hyperlink" Target="https://allegrograph.com/actionable-intelligence/" TargetMode="External"/><Relationship Id="rId4" Type="http://schemas.openxmlformats.org/officeDocument/2006/relationships/hyperlink" Target="https://allegrograph.com/semantic-graph-database/"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hyperlink" Target="https://allegrograph.com/solutions/financialbanking-servic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hyperlink" Target="https://allegrograph.com/solutions/financialbanking-services/"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www.amazon.com/Toby-Segaran/e/B001I9RQVS/ref=dp_byline_cont_book_1"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hyperlink" Target="https://www.amazon.com/Jamie-Taylor/e/B002K8XNRM/ref=dp_byline_cont_book_3" TargetMode="External"/><Relationship Id="rId4" Type="http://schemas.openxmlformats.org/officeDocument/2006/relationships/hyperlink" Target="https://www.amazon.com/s/ref=dp_byline_sr_book_2?ie=UTF8&amp;field-author=Colin+Evans&amp;text=Colin+Evans&amp;sort=relevancerank&amp;search-alias=books" TargetMode="External"/></Relationships>
</file>

<file path=ppt/slides/_rels/slide2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2.png"/><Relationship Id="rId7" Type="http://schemas.openxmlformats.org/officeDocument/2006/relationships/diagramColors" Target="../diagrams/colors3.xml"/><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35.gif"/><Relationship Id="rId5" Type="http://schemas.openxmlformats.org/officeDocument/2006/relationships/hyperlink" Target="https://github.com/Grant-Steinfeld" TargetMode="Externa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a.co/d/8VPHGzF"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towardsdatascience.com/ontology-and-data-science-45e916288cc5" TargetMode="External"/><Relationship Id="rId5" Type="http://schemas.openxmlformats.org/officeDocument/2006/relationships/hyperlink" Target="http://www.w3.org/TR/rdf-testcases/#ntriples" TargetMode="External"/><Relationship Id="rId4" Type="http://schemas.openxmlformats.org/officeDocument/2006/relationships/hyperlink" Target="https://franz.com/"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www.wikidata.org/wiki/Wikidata:Introduction" TargetMode="External"/><Relationship Id="rId3" Type="http://schemas.openxmlformats.org/officeDocument/2006/relationships/hyperlink" Target="http://davidvandegrift.com/blog?id=62" TargetMode="External"/><Relationship Id="rId7" Type="http://schemas.openxmlformats.org/officeDocument/2006/relationships/hyperlink" Target="https://www.dbpedia.org/"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www.cia.gov/the-world-factbook/" TargetMode="External"/><Relationship Id="rId11" Type="http://schemas.openxmlformats.org/officeDocument/2006/relationships/hyperlink" Target="https://schema.org/" TargetMode="External"/><Relationship Id="rId5" Type="http://schemas.openxmlformats.org/officeDocument/2006/relationships/hyperlink" Target="https://www.cia.gov/the-world-factbook/countries/south-africa/travel-facts" TargetMode="External"/><Relationship Id="rId10" Type="http://schemas.openxmlformats.org/officeDocument/2006/relationships/hyperlink" Target="https://www.wikimedia.org/" TargetMode="External"/><Relationship Id="rId4" Type="http://schemas.openxmlformats.org/officeDocument/2006/relationships/hyperlink" Target="https://www.ibm.com/topics/knowledge-graph" TargetMode="External"/><Relationship Id="rId9" Type="http://schemas.openxmlformats.org/officeDocument/2006/relationships/hyperlink" Target="https://www.wikidata.org/wiki/Help:About_data"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w3.org/TR/rdf-schema/"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schema.org/docs/developers.html"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mdpi.com/2504-4990/4/4/56"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www.zdnet.com/article/aws-neptune-going-ga-the-good-the-bad-and-the-ugly-for-graph-database-users-and-vendors/" TargetMode="External"/><Relationship Id="rId5" Type="http://schemas.openxmlformats.org/officeDocument/2006/relationships/hyperlink" Target="https://doi.org/10.1093/bib/bbaa199" TargetMode="External"/><Relationship Id="rId4" Type="http://schemas.openxmlformats.org/officeDocument/2006/relationships/hyperlink" Target="https://academic.oup.com/bib/article/22/4/bbaa199/5922325"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42AC59C3-83C3-4034-BB94-10236DACC0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7" y="476777"/>
            <a:ext cx="3864383" cy="3480257"/>
          </a:xfrm>
          <a:prstGeom prst="rect">
            <a:avLst/>
          </a:prstGeom>
          <a:solidFill>
            <a:srgbClr val="7F7F7F">
              <a:alpha val="24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CBD3CA6B-6DC5-4402-A8F7-AC4EC7F44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7" y="4118658"/>
            <a:ext cx="3864383" cy="2278771"/>
          </a:xfrm>
          <a:prstGeom prst="rect">
            <a:avLst/>
          </a:prstGeom>
          <a:solidFill>
            <a:srgbClr val="7F7F7F">
              <a:alpha val="24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5A92BC41-5AE1-432E-87C7-12BF9E03D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1415" y="476778"/>
            <a:ext cx="7212450" cy="5920653"/>
          </a:xfrm>
          <a:prstGeom prst="rect">
            <a:avLst/>
          </a:prstGeom>
          <a:solidFill>
            <a:srgbClr val="374250">
              <a:alpha val="9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7ABE683-0223-9542-BE04-DD08F1A2A3B3}"/>
              </a:ext>
            </a:extLst>
          </p:cNvPr>
          <p:cNvSpPr>
            <a:spLocks noGrp="1"/>
          </p:cNvSpPr>
          <p:nvPr>
            <p:ph type="ctrTitle"/>
          </p:nvPr>
        </p:nvSpPr>
        <p:spPr>
          <a:xfrm>
            <a:off x="5141495" y="760490"/>
            <a:ext cx="5956353" cy="3129827"/>
          </a:xfrm>
        </p:spPr>
        <p:txBody>
          <a:bodyPr vert="horz" lIns="91440" tIns="45720" rIns="91440" bIns="45720" rtlCol="0" anchor="b">
            <a:normAutofit/>
          </a:bodyPr>
          <a:lstStyle/>
          <a:p>
            <a:r>
              <a:rPr lang="en-US" b="1" i="0" u="none" strike="noStrike" dirty="0">
                <a:solidFill>
                  <a:srgbClr val="FFFFFF"/>
                </a:solidFill>
                <a:effectLst/>
              </a:rPr>
              <a:t>Introduction to Graph Databases</a:t>
            </a:r>
            <a:endParaRPr lang="en-US" dirty="0">
              <a:solidFill>
                <a:srgbClr val="FFFFFF"/>
              </a:solidFill>
            </a:endParaRPr>
          </a:p>
        </p:txBody>
      </p:sp>
      <p:sp>
        <p:nvSpPr>
          <p:cNvPr id="3" name="Subtitle 2">
            <a:extLst>
              <a:ext uri="{FF2B5EF4-FFF2-40B4-BE49-F238E27FC236}">
                <a16:creationId xmlns:a16="http://schemas.microsoft.com/office/drawing/2014/main" id="{16D3589B-29A2-344A-B04D-3B5FFD80526A}"/>
              </a:ext>
            </a:extLst>
          </p:cNvPr>
          <p:cNvSpPr>
            <a:spLocks noGrp="1"/>
          </p:cNvSpPr>
          <p:nvPr>
            <p:ph type="subTitle" idx="1"/>
          </p:nvPr>
        </p:nvSpPr>
        <p:spPr>
          <a:xfrm>
            <a:off x="5141495" y="4173604"/>
            <a:ext cx="5956353" cy="1923891"/>
          </a:xfrm>
        </p:spPr>
        <p:txBody>
          <a:bodyPr vert="horz" lIns="91440" tIns="45720" rIns="91440" bIns="45720" rtlCol="0">
            <a:normAutofit/>
          </a:bodyPr>
          <a:lstStyle/>
          <a:p>
            <a:pPr algn="l"/>
            <a:r>
              <a:rPr lang="en-US" dirty="0">
                <a:solidFill>
                  <a:srgbClr val="FFFFFF"/>
                </a:solidFill>
              </a:rPr>
              <a:t>March  2023 ( Deck Ver 2.1.6 - </a:t>
            </a:r>
            <a:r>
              <a:rPr lang="en-US" i="1" dirty="0">
                <a:solidFill>
                  <a:srgbClr val="FFFFFF"/>
                </a:solidFill>
              </a:rPr>
              <a:t>generic presentation</a:t>
            </a:r>
            <a:r>
              <a:rPr lang="en-US" dirty="0">
                <a:solidFill>
                  <a:srgbClr val="FFFFFF"/>
                </a:solidFill>
              </a:rPr>
              <a:t> )</a:t>
            </a:r>
          </a:p>
          <a:p>
            <a:pPr algn="l"/>
            <a:endParaRPr lang="en-US" dirty="0">
              <a:solidFill>
                <a:srgbClr val="FFFFFF"/>
              </a:solidFill>
            </a:endParaRPr>
          </a:p>
        </p:txBody>
      </p:sp>
      <p:pic>
        <p:nvPicPr>
          <p:cNvPr id="5" name="Picture 4">
            <a:extLst>
              <a:ext uri="{FF2B5EF4-FFF2-40B4-BE49-F238E27FC236}">
                <a16:creationId xmlns:a16="http://schemas.microsoft.com/office/drawing/2014/main" id="{0E484F60-C3FD-C01C-710C-9D01B8784711}"/>
              </a:ext>
            </a:extLst>
          </p:cNvPr>
          <p:cNvPicPr>
            <a:picLocks noChangeAspect="1"/>
          </p:cNvPicPr>
          <p:nvPr/>
        </p:nvPicPr>
        <p:blipFill>
          <a:blip r:embed="rId3"/>
          <a:stretch>
            <a:fillRect/>
          </a:stretch>
        </p:blipFill>
        <p:spPr>
          <a:xfrm>
            <a:off x="804728" y="660649"/>
            <a:ext cx="3217066" cy="3112511"/>
          </a:xfrm>
          <a:prstGeom prst="rect">
            <a:avLst/>
          </a:prstGeom>
        </p:spPr>
      </p:pic>
      <p:cxnSp>
        <p:nvCxnSpPr>
          <p:cNvPr id="90" name="Straight Connector 89">
            <a:extLst>
              <a:ext uri="{FF2B5EF4-FFF2-40B4-BE49-F238E27FC236}">
                <a16:creationId xmlns:a16="http://schemas.microsoft.com/office/drawing/2014/main" id="{DC0E1208-0B30-4396-AE7C-AEBFFAEE6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478" y="4020397"/>
            <a:ext cx="365760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ACE30A4-D67B-844F-8FC1-DAF88122C82F}"/>
              </a:ext>
            </a:extLst>
          </p:cNvPr>
          <p:cNvSpPr/>
          <p:nvPr/>
        </p:nvSpPr>
        <p:spPr>
          <a:xfrm>
            <a:off x="349523" y="88900"/>
            <a:ext cx="638540"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6934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FA0D7B-0BEA-1409-FCE8-01032DFAA43E}"/>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Modeling Data</a:t>
            </a:r>
          </a:p>
        </p:txBody>
      </p:sp>
      <p:sp>
        <p:nvSpPr>
          <p:cNvPr id="3" name="Text Placeholder 2">
            <a:extLst>
              <a:ext uri="{FF2B5EF4-FFF2-40B4-BE49-F238E27FC236}">
                <a16:creationId xmlns:a16="http://schemas.microsoft.com/office/drawing/2014/main" id="{FF7DD715-7C37-8AB6-DFC7-12417D8F4889}"/>
              </a:ext>
            </a:extLst>
          </p:cNvPr>
          <p:cNvSpPr>
            <a:spLocks noGrp="1"/>
          </p:cNvSpPr>
          <p:nvPr>
            <p:ph type="body" idx="1"/>
          </p:nvPr>
        </p:nvSpPr>
        <p:spPr>
          <a:xfrm>
            <a:off x="8572499" y="390832"/>
            <a:ext cx="3233585" cy="873612"/>
          </a:xfrm>
        </p:spPr>
        <p:txBody>
          <a:bodyPr vert="horz" lIns="91440" tIns="45720" rIns="91440" bIns="45720" rtlCol="0" anchor="ctr">
            <a:normAutofit/>
          </a:bodyPr>
          <a:lstStyle/>
          <a:p>
            <a:r>
              <a:rPr lang="en-US" sz="2000" kern="1200">
                <a:solidFill>
                  <a:srgbClr val="FFFFFF"/>
                </a:solidFill>
                <a:latin typeface="+mn-lt"/>
                <a:ea typeface="+mn-ea"/>
                <a:cs typeface="+mn-cs"/>
              </a:rPr>
              <a:t>https://www.wikidata.org/wiki/Help:About_data</a:t>
            </a:r>
          </a:p>
        </p:txBody>
      </p:sp>
      <p:sp>
        <p:nvSpPr>
          <p:cNvPr id="4" name="Footer Placeholder 3">
            <a:extLst>
              <a:ext uri="{FF2B5EF4-FFF2-40B4-BE49-F238E27FC236}">
                <a16:creationId xmlns:a16="http://schemas.microsoft.com/office/drawing/2014/main" id="{E5484536-6758-632A-04AB-219A7C383E2E}"/>
              </a:ext>
            </a:extLst>
          </p:cNvPr>
          <p:cNvSpPr>
            <a:spLocks noGrp="1"/>
          </p:cNvSpPr>
          <p:nvPr>
            <p:ph type="ftr" sz="quarter" idx="11"/>
          </p:nvPr>
        </p:nvSpPr>
        <p:spPr>
          <a:xfrm rot="5400000">
            <a:off x="-1828800" y="2002536"/>
            <a:ext cx="4114800" cy="365760"/>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Graph Data - Generic Presentation </a:t>
            </a:r>
          </a:p>
        </p:txBody>
      </p:sp>
      <p:pic>
        <p:nvPicPr>
          <p:cNvPr id="6" name="Picture 5">
            <a:extLst>
              <a:ext uri="{FF2B5EF4-FFF2-40B4-BE49-F238E27FC236}">
                <a16:creationId xmlns:a16="http://schemas.microsoft.com/office/drawing/2014/main" id="{9B2FC71A-AC47-79C9-3F04-DE79DA084806}"/>
              </a:ext>
            </a:extLst>
          </p:cNvPr>
          <p:cNvPicPr>
            <a:picLocks noChangeAspect="1"/>
          </p:cNvPicPr>
          <p:nvPr/>
        </p:nvPicPr>
        <p:blipFill>
          <a:blip r:embed="rId3"/>
          <a:stretch>
            <a:fillRect/>
          </a:stretch>
        </p:blipFill>
        <p:spPr>
          <a:xfrm>
            <a:off x="599505" y="1966293"/>
            <a:ext cx="10992988" cy="4452160"/>
          </a:xfrm>
          <a:prstGeom prst="rect">
            <a:avLst/>
          </a:prstGeom>
        </p:spPr>
      </p:pic>
      <p:sp>
        <p:nvSpPr>
          <p:cNvPr id="5" name="Slide Number Placeholder 4">
            <a:extLst>
              <a:ext uri="{FF2B5EF4-FFF2-40B4-BE49-F238E27FC236}">
                <a16:creationId xmlns:a16="http://schemas.microsoft.com/office/drawing/2014/main" id="{63C0F199-369C-86C5-D51E-37F764316386}"/>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AD13951F-41DF-824B-BDB6-B5C0F60D0109}" type="slidenum">
              <a:rPr lang="en-US" sz="1100">
                <a:solidFill>
                  <a:schemeClr val="tx1">
                    <a:lumMod val="50000"/>
                    <a:lumOff val="50000"/>
                  </a:schemeClr>
                </a:solidFill>
              </a:rPr>
              <a:pPr>
                <a:spcAft>
                  <a:spcPts val="600"/>
                </a:spcAft>
              </a:pPr>
              <a:t>9</a:t>
            </a:fld>
            <a:endParaRPr lang="en-US" sz="1100">
              <a:solidFill>
                <a:schemeClr val="tx1">
                  <a:lumMod val="50000"/>
                  <a:lumOff val="50000"/>
                </a:schemeClr>
              </a:solidFill>
            </a:endParaRPr>
          </a:p>
        </p:txBody>
      </p:sp>
    </p:spTree>
    <p:extLst>
      <p:ext uri="{BB962C8B-B14F-4D97-AF65-F5344CB8AC3E}">
        <p14:creationId xmlns:p14="http://schemas.microsoft.com/office/powerpoint/2010/main" val="818112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7ED0E-70C5-EE64-357E-37CB68D01792}"/>
              </a:ext>
            </a:extLst>
          </p:cNvPr>
          <p:cNvSpPr>
            <a:spLocks noGrp="1"/>
          </p:cNvSpPr>
          <p:nvPr>
            <p:ph type="title"/>
          </p:nvPr>
        </p:nvSpPr>
        <p:spPr/>
        <p:txBody>
          <a:bodyPr/>
          <a:lstStyle/>
          <a:p>
            <a:r>
              <a:rPr lang="en-US" dirty="0"/>
              <a:t>The Triple Data Structure</a:t>
            </a:r>
          </a:p>
        </p:txBody>
      </p:sp>
      <p:sp>
        <p:nvSpPr>
          <p:cNvPr id="3" name="Footer Placeholder 2">
            <a:extLst>
              <a:ext uri="{FF2B5EF4-FFF2-40B4-BE49-F238E27FC236}">
                <a16:creationId xmlns:a16="http://schemas.microsoft.com/office/drawing/2014/main" id="{61685120-883A-9B9C-2EF9-32B92E85FC17}"/>
              </a:ext>
            </a:extLst>
          </p:cNvPr>
          <p:cNvSpPr>
            <a:spLocks noGrp="1"/>
          </p:cNvSpPr>
          <p:nvPr>
            <p:ph type="ftr" sz="quarter" idx="11"/>
          </p:nvPr>
        </p:nvSpPr>
        <p:spPr/>
        <p:txBody>
          <a:bodyPr/>
          <a:lstStyle/>
          <a:p>
            <a:r>
              <a:rPr lang="en-US"/>
              <a:t>Graph Data - Generic Presentation </a:t>
            </a:r>
          </a:p>
        </p:txBody>
      </p:sp>
      <p:sp>
        <p:nvSpPr>
          <p:cNvPr id="4" name="Slide Number Placeholder 3">
            <a:extLst>
              <a:ext uri="{FF2B5EF4-FFF2-40B4-BE49-F238E27FC236}">
                <a16:creationId xmlns:a16="http://schemas.microsoft.com/office/drawing/2014/main" id="{0A75D909-D8AF-4C1E-0A71-9A379580B6B4}"/>
              </a:ext>
            </a:extLst>
          </p:cNvPr>
          <p:cNvSpPr>
            <a:spLocks noGrp="1"/>
          </p:cNvSpPr>
          <p:nvPr>
            <p:ph type="sldNum" sz="quarter" idx="12"/>
          </p:nvPr>
        </p:nvSpPr>
        <p:spPr/>
        <p:txBody>
          <a:bodyPr/>
          <a:lstStyle/>
          <a:p>
            <a:fld id="{AD13951F-41DF-824B-BDB6-B5C0F60D0109}" type="slidenum">
              <a:rPr lang="en-US" smtClean="0"/>
              <a:t>10</a:t>
            </a:fld>
            <a:endParaRPr lang="en-US"/>
          </a:p>
        </p:txBody>
      </p:sp>
      <p:sp>
        <p:nvSpPr>
          <p:cNvPr id="5" name="TextBox 4">
            <a:extLst>
              <a:ext uri="{FF2B5EF4-FFF2-40B4-BE49-F238E27FC236}">
                <a16:creationId xmlns:a16="http://schemas.microsoft.com/office/drawing/2014/main" id="{D01E64DD-86B3-24DC-696B-B83B808BE8D8}"/>
              </a:ext>
            </a:extLst>
          </p:cNvPr>
          <p:cNvSpPr txBox="1"/>
          <p:nvPr/>
        </p:nvSpPr>
        <p:spPr>
          <a:xfrm>
            <a:off x="2090057" y="2728686"/>
            <a:ext cx="1377365" cy="1477328"/>
          </a:xfrm>
          <a:prstGeom prst="rect">
            <a:avLst/>
          </a:prstGeom>
          <a:noFill/>
        </p:spPr>
        <p:txBody>
          <a:bodyPr wrap="none" rtlCol="0">
            <a:spAutoFit/>
          </a:bodyPr>
          <a:lstStyle/>
          <a:p>
            <a:r>
              <a:rPr lang="en-US" dirty="0"/>
              <a:t>Subject (S)</a:t>
            </a:r>
          </a:p>
          <a:p>
            <a:endParaRPr lang="en-US" dirty="0"/>
          </a:p>
          <a:p>
            <a:r>
              <a:rPr lang="en-US" dirty="0"/>
              <a:t>Predicate (P)</a:t>
            </a:r>
          </a:p>
          <a:p>
            <a:endParaRPr lang="en-US" dirty="0"/>
          </a:p>
          <a:p>
            <a:r>
              <a:rPr lang="en-US" dirty="0" err="1"/>
              <a:t>Ojbect</a:t>
            </a:r>
            <a:r>
              <a:rPr lang="en-US" dirty="0"/>
              <a:t> (0)</a:t>
            </a:r>
          </a:p>
        </p:txBody>
      </p:sp>
    </p:spTree>
    <p:extLst>
      <p:ext uri="{BB962C8B-B14F-4D97-AF65-F5344CB8AC3E}">
        <p14:creationId xmlns:p14="http://schemas.microsoft.com/office/powerpoint/2010/main" val="758716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9E943-1389-9D4F-BF1F-135C784C287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RDF Triples</a:t>
            </a:r>
          </a:p>
        </p:txBody>
      </p:sp>
      <p:pic>
        <p:nvPicPr>
          <p:cNvPr id="10" name="Picture 9" descr="A screenshot of a cell phone&#10;&#10;Description automatically generated">
            <a:extLst>
              <a:ext uri="{FF2B5EF4-FFF2-40B4-BE49-F238E27FC236}">
                <a16:creationId xmlns:a16="http://schemas.microsoft.com/office/drawing/2014/main" id="{2CCDD995-232B-9846-B22B-677433171326}"/>
              </a:ext>
            </a:extLst>
          </p:cNvPr>
          <p:cNvPicPr>
            <a:picLocks noChangeAspect="1"/>
          </p:cNvPicPr>
          <p:nvPr/>
        </p:nvPicPr>
        <p:blipFill>
          <a:blip r:embed="rId3"/>
          <a:stretch>
            <a:fillRect/>
          </a:stretch>
        </p:blipFill>
        <p:spPr>
          <a:xfrm>
            <a:off x="4823842" y="2153953"/>
            <a:ext cx="7188199" cy="2104181"/>
          </a:xfrm>
          <a:prstGeom prst="rect">
            <a:avLst/>
          </a:prstGeom>
        </p:spPr>
      </p:pic>
      <p:sp>
        <p:nvSpPr>
          <p:cNvPr id="8" name="Slide Number Placeholder 7">
            <a:extLst>
              <a:ext uri="{FF2B5EF4-FFF2-40B4-BE49-F238E27FC236}">
                <a16:creationId xmlns:a16="http://schemas.microsoft.com/office/drawing/2014/main" id="{A4FF1950-FAB9-D14D-BC10-980AACFE890A}"/>
              </a:ext>
            </a:extLst>
          </p:cNvPr>
          <p:cNvSpPr>
            <a:spLocks noGrp="1"/>
          </p:cNvSpPr>
          <p:nvPr>
            <p:ph type="sldNum" sz="quarter" idx="12"/>
          </p:nvPr>
        </p:nvSpPr>
        <p:spPr>
          <a:xfrm>
            <a:off x="11310257" y="6356350"/>
            <a:ext cx="560009" cy="365125"/>
          </a:xfrm>
          <a:prstGeom prst="ellipse">
            <a:avLst/>
          </a:prstGeom>
        </p:spPr>
        <p:txBody>
          <a:bodyPr vert="horz" lIns="91440" tIns="45720" rIns="91440" bIns="45720" rtlCol="0" anchor="ctr">
            <a:normAutofit/>
          </a:bodyPr>
          <a:lstStyle/>
          <a:p>
            <a:pPr>
              <a:lnSpc>
                <a:spcPct val="90000"/>
              </a:lnSpc>
              <a:spcAft>
                <a:spcPts val="600"/>
              </a:spcAft>
            </a:pPr>
            <a:fld id="{AD13951F-41DF-824B-BDB6-B5C0F60D0109}" type="slidenum">
              <a:rPr lang="en-US">
                <a:solidFill>
                  <a:srgbClr val="898989"/>
                </a:solidFill>
              </a:rPr>
              <a:pPr>
                <a:lnSpc>
                  <a:spcPct val="90000"/>
                </a:lnSpc>
                <a:spcAft>
                  <a:spcPts val="600"/>
                </a:spcAft>
              </a:pPr>
              <a:t>11</a:t>
            </a:fld>
            <a:endParaRPr lang="en-US">
              <a:solidFill>
                <a:srgbClr val="898989"/>
              </a:solidFill>
            </a:endParaRPr>
          </a:p>
        </p:txBody>
      </p:sp>
      <p:sp>
        <p:nvSpPr>
          <p:cNvPr id="4" name="Rectangle 3">
            <a:extLst>
              <a:ext uri="{FF2B5EF4-FFF2-40B4-BE49-F238E27FC236}">
                <a16:creationId xmlns:a16="http://schemas.microsoft.com/office/drawing/2014/main" id="{E74A3438-AAC8-6047-917D-523016A68F4A}"/>
              </a:ext>
            </a:extLst>
          </p:cNvPr>
          <p:cNvSpPr/>
          <p:nvPr/>
        </p:nvSpPr>
        <p:spPr>
          <a:xfrm>
            <a:off x="3214932" y="2506897"/>
            <a:ext cx="1635163" cy="408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SUBJECT</a:t>
            </a:r>
          </a:p>
        </p:txBody>
      </p:sp>
      <p:sp>
        <p:nvSpPr>
          <p:cNvPr id="6" name="Rectangle 5">
            <a:extLst>
              <a:ext uri="{FF2B5EF4-FFF2-40B4-BE49-F238E27FC236}">
                <a16:creationId xmlns:a16="http://schemas.microsoft.com/office/drawing/2014/main" id="{B307E6D2-1A23-7045-83F8-5A668CE83EC7}"/>
              </a:ext>
            </a:extLst>
          </p:cNvPr>
          <p:cNvSpPr/>
          <p:nvPr/>
        </p:nvSpPr>
        <p:spPr>
          <a:xfrm>
            <a:off x="3214932" y="3710431"/>
            <a:ext cx="1635163" cy="40879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solidFill>
                  <a:schemeClr val="accent6">
                    <a:lumMod val="75000"/>
                  </a:schemeClr>
                </a:solidFill>
              </a:rPr>
              <a:t>OBJECT</a:t>
            </a:r>
          </a:p>
        </p:txBody>
      </p:sp>
      <p:sp>
        <p:nvSpPr>
          <p:cNvPr id="7" name="Rectangle 6">
            <a:extLst>
              <a:ext uri="{FF2B5EF4-FFF2-40B4-BE49-F238E27FC236}">
                <a16:creationId xmlns:a16="http://schemas.microsoft.com/office/drawing/2014/main" id="{1C9E8AB2-1144-6B47-A7E1-29CC54BE0207}"/>
              </a:ext>
            </a:extLst>
          </p:cNvPr>
          <p:cNvSpPr/>
          <p:nvPr/>
        </p:nvSpPr>
        <p:spPr>
          <a:xfrm>
            <a:off x="3188679" y="3108664"/>
            <a:ext cx="1635163" cy="40879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solidFill>
                  <a:schemeClr val="tx1"/>
                </a:solidFill>
              </a:rPr>
              <a:t>PREDICATE</a:t>
            </a:r>
          </a:p>
        </p:txBody>
      </p:sp>
      <p:sp>
        <p:nvSpPr>
          <p:cNvPr id="3" name="Footer Placeholder 2">
            <a:extLst>
              <a:ext uri="{FF2B5EF4-FFF2-40B4-BE49-F238E27FC236}">
                <a16:creationId xmlns:a16="http://schemas.microsoft.com/office/drawing/2014/main" id="{36125CBF-876D-31CD-5836-9B04B5249F6C}"/>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3154701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FA0D7B-0BEA-1409-FCE8-01032DFAA43E}"/>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Modeling Data</a:t>
            </a:r>
          </a:p>
        </p:txBody>
      </p:sp>
      <p:sp>
        <p:nvSpPr>
          <p:cNvPr id="3" name="Text Placeholder 2">
            <a:extLst>
              <a:ext uri="{FF2B5EF4-FFF2-40B4-BE49-F238E27FC236}">
                <a16:creationId xmlns:a16="http://schemas.microsoft.com/office/drawing/2014/main" id="{FF7DD715-7C37-8AB6-DFC7-12417D8F4889}"/>
              </a:ext>
            </a:extLst>
          </p:cNvPr>
          <p:cNvSpPr>
            <a:spLocks noGrp="1"/>
          </p:cNvSpPr>
          <p:nvPr>
            <p:ph type="body" idx="1"/>
          </p:nvPr>
        </p:nvSpPr>
        <p:spPr>
          <a:xfrm>
            <a:off x="8572499" y="390832"/>
            <a:ext cx="3233585" cy="873612"/>
          </a:xfrm>
        </p:spPr>
        <p:txBody>
          <a:bodyPr vert="horz" lIns="91440" tIns="45720" rIns="91440" bIns="45720" rtlCol="0" anchor="ctr">
            <a:normAutofit/>
          </a:bodyPr>
          <a:lstStyle/>
          <a:p>
            <a:r>
              <a:rPr lang="en-US" sz="2000" kern="1200">
                <a:solidFill>
                  <a:srgbClr val="FFFFFF"/>
                </a:solidFill>
                <a:latin typeface="+mn-lt"/>
                <a:ea typeface="+mn-ea"/>
                <a:cs typeface="+mn-cs"/>
              </a:rPr>
              <a:t>https://www.wikidata.org/wiki/Help:About_data</a:t>
            </a:r>
          </a:p>
        </p:txBody>
      </p:sp>
      <p:sp>
        <p:nvSpPr>
          <p:cNvPr id="4" name="Footer Placeholder 3">
            <a:extLst>
              <a:ext uri="{FF2B5EF4-FFF2-40B4-BE49-F238E27FC236}">
                <a16:creationId xmlns:a16="http://schemas.microsoft.com/office/drawing/2014/main" id="{E5484536-6758-632A-04AB-219A7C383E2E}"/>
              </a:ext>
            </a:extLst>
          </p:cNvPr>
          <p:cNvSpPr>
            <a:spLocks noGrp="1"/>
          </p:cNvSpPr>
          <p:nvPr>
            <p:ph type="ftr" sz="quarter" idx="11"/>
          </p:nvPr>
        </p:nvSpPr>
        <p:spPr>
          <a:xfrm rot="5400000">
            <a:off x="-1828800" y="2002536"/>
            <a:ext cx="4114800" cy="365760"/>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Graph Data - Generic Presentation </a:t>
            </a:r>
          </a:p>
        </p:txBody>
      </p:sp>
      <p:pic>
        <p:nvPicPr>
          <p:cNvPr id="6" name="Picture 5">
            <a:extLst>
              <a:ext uri="{FF2B5EF4-FFF2-40B4-BE49-F238E27FC236}">
                <a16:creationId xmlns:a16="http://schemas.microsoft.com/office/drawing/2014/main" id="{9B2FC71A-AC47-79C9-3F04-DE79DA084806}"/>
              </a:ext>
            </a:extLst>
          </p:cNvPr>
          <p:cNvPicPr>
            <a:picLocks noChangeAspect="1"/>
          </p:cNvPicPr>
          <p:nvPr/>
        </p:nvPicPr>
        <p:blipFill>
          <a:blip r:embed="rId3"/>
          <a:stretch>
            <a:fillRect/>
          </a:stretch>
        </p:blipFill>
        <p:spPr>
          <a:xfrm>
            <a:off x="1862248" y="2033295"/>
            <a:ext cx="7746209" cy="3272161"/>
          </a:xfrm>
          <a:prstGeom prst="rect">
            <a:avLst/>
          </a:prstGeom>
        </p:spPr>
      </p:pic>
      <p:sp>
        <p:nvSpPr>
          <p:cNvPr id="5" name="Slide Number Placeholder 4">
            <a:extLst>
              <a:ext uri="{FF2B5EF4-FFF2-40B4-BE49-F238E27FC236}">
                <a16:creationId xmlns:a16="http://schemas.microsoft.com/office/drawing/2014/main" id="{63C0F199-369C-86C5-D51E-37F764316386}"/>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AD13951F-41DF-824B-BDB6-B5C0F60D0109}" type="slidenum">
              <a:rPr lang="en-US" sz="1100">
                <a:solidFill>
                  <a:schemeClr val="tx1">
                    <a:lumMod val="50000"/>
                    <a:lumOff val="50000"/>
                  </a:schemeClr>
                </a:solidFill>
              </a:rPr>
              <a:pPr>
                <a:spcAft>
                  <a:spcPts val="600"/>
                </a:spcAft>
              </a:pPr>
              <a:t>12</a:t>
            </a:fld>
            <a:endParaRPr lang="en-US" sz="1100">
              <a:solidFill>
                <a:schemeClr val="tx1">
                  <a:lumMod val="50000"/>
                  <a:lumOff val="50000"/>
                </a:schemeClr>
              </a:solidFill>
            </a:endParaRPr>
          </a:p>
        </p:txBody>
      </p:sp>
    </p:spTree>
    <p:extLst>
      <p:ext uri="{BB962C8B-B14F-4D97-AF65-F5344CB8AC3E}">
        <p14:creationId xmlns:p14="http://schemas.microsoft.com/office/powerpoint/2010/main" val="122070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7D788E-2C1B-4EF4-8719-12613771F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452"/>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4D443-4DA2-2941-A241-70EFD807AB8F}"/>
              </a:ext>
            </a:extLst>
          </p:cNvPr>
          <p:cNvSpPr>
            <a:spLocks noGrp="1"/>
          </p:cNvSpPr>
          <p:nvPr>
            <p:ph type="title"/>
          </p:nvPr>
        </p:nvSpPr>
        <p:spPr>
          <a:xfrm>
            <a:off x="764949" y="3499076"/>
            <a:ext cx="6053558" cy="2424774"/>
          </a:xfrm>
        </p:spPr>
        <p:txBody>
          <a:bodyPr vert="horz" lIns="91440" tIns="45720" rIns="91440" bIns="45720" rtlCol="0" anchor="ctr">
            <a:normAutofit/>
          </a:bodyPr>
          <a:lstStyle/>
          <a:p>
            <a:r>
              <a:rPr lang="en-US" kern="1200" dirty="0">
                <a:solidFill>
                  <a:srgbClr val="FFFFFF"/>
                </a:solidFill>
                <a:latin typeface="+mj-lt"/>
                <a:ea typeface="+mj-ea"/>
                <a:cs typeface="+mj-cs"/>
              </a:rPr>
              <a:t>Resource Description Framework (RDF)</a:t>
            </a:r>
          </a:p>
        </p:txBody>
      </p:sp>
      <p:sp>
        <p:nvSpPr>
          <p:cNvPr id="11" name="Freeform: Shape 10">
            <a:extLst>
              <a:ext uri="{FF2B5EF4-FFF2-40B4-BE49-F238E27FC236}">
                <a16:creationId xmlns:a16="http://schemas.microsoft.com/office/drawing/2014/main" id="{7C54E824-C0F4-480B-BC88-689F50C45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58DEA6A1-FC5C-4E6E-BBBF-7E472949B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96AAAC3B-1954-46B7-BBAC-27DFF5B52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9395" y="0"/>
            <a:ext cx="4023360" cy="298024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7B399D0-22CD-4548-AD30-1FD051FF4273}"/>
              </a:ext>
            </a:extLst>
          </p:cNvPr>
          <p:cNvSpPr>
            <a:spLocks noGrp="1"/>
          </p:cNvSpPr>
          <p:nvPr>
            <p:ph idx="1"/>
          </p:nvPr>
        </p:nvSpPr>
        <p:spPr>
          <a:xfrm>
            <a:off x="4215161" y="356187"/>
            <a:ext cx="2878409" cy="1792281"/>
          </a:xfrm>
        </p:spPr>
        <p:txBody>
          <a:bodyPr vert="horz" lIns="91440" tIns="45720" rIns="91440" bIns="45720" rtlCol="0" anchor="ctr">
            <a:normAutofit/>
          </a:bodyPr>
          <a:lstStyle/>
          <a:p>
            <a:pPr marL="0" indent="0">
              <a:buNone/>
            </a:pPr>
            <a:endParaRPr lang="en-US" sz="2000" dirty="0"/>
          </a:p>
        </p:txBody>
      </p:sp>
      <p:sp>
        <p:nvSpPr>
          <p:cNvPr id="17" name="Freeform: Shape 16">
            <a:extLst>
              <a:ext uri="{FF2B5EF4-FFF2-40B4-BE49-F238E27FC236}">
                <a16:creationId xmlns:a16="http://schemas.microsoft.com/office/drawing/2014/main" id="{A5AD6500-BB62-4AAC-9D2F-C10DDC90C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6897" y="1584494"/>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80054E1-33BD-7F46-A4D2-03A8025D79A3}"/>
              </a:ext>
            </a:extLst>
          </p:cNvPr>
          <p:cNvSpPr txBox="1"/>
          <p:nvPr/>
        </p:nvSpPr>
        <p:spPr>
          <a:xfrm>
            <a:off x="8386139" y="3143438"/>
            <a:ext cx="3474621" cy="2780412"/>
          </a:xfrm>
          <a:prstGeom prst="rect">
            <a:avLst/>
          </a:prstGeom>
        </p:spPr>
        <p:txBody>
          <a:bodyPr vert="horz" lIns="91440" tIns="45720" rIns="91440" bIns="45720" rtlCol="0" anchor="ctr">
            <a:normAutofit/>
          </a:bodyPr>
          <a:lstStyle/>
          <a:p>
            <a:pPr>
              <a:lnSpc>
                <a:spcPct val="90000"/>
              </a:lnSpc>
              <a:spcAft>
                <a:spcPts val="600"/>
              </a:spcAft>
            </a:pPr>
            <a:r>
              <a:rPr lang="en-US" sz="1400" dirty="0"/>
              <a:t>Web model/standard for </a:t>
            </a:r>
            <a:r>
              <a:rPr lang="en-US" sz="1400" b="1" dirty="0"/>
              <a:t>data interchange </a:t>
            </a:r>
            <a:r>
              <a:rPr lang="en-US" sz="1400" dirty="0"/>
              <a:t>on the WWW</a:t>
            </a:r>
          </a:p>
          <a:p>
            <a:pPr>
              <a:lnSpc>
                <a:spcPct val="90000"/>
              </a:lnSpc>
              <a:spcAft>
                <a:spcPts val="600"/>
              </a:spcAft>
            </a:pPr>
            <a:endParaRPr lang="en-US" sz="1400" dirty="0"/>
          </a:p>
          <a:p>
            <a:pPr>
              <a:lnSpc>
                <a:spcPct val="90000"/>
              </a:lnSpc>
              <a:spcAft>
                <a:spcPts val="600"/>
              </a:spcAft>
            </a:pPr>
            <a:r>
              <a:rPr lang="en-US" sz="1400" dirty="0"/>
              <a:t>RDF has features that facilitate </a:t>
            </a:r>
            <a:r>
              <a:rPr lang="en-US" sz="1400" b="1" dirty="0"/>
              <a:t>data merging </a:t>
            </a:r>
            <a:r>
              <a:rPr lang="en-US" sz="1400" dirty="0"/>
              <a:t>even if the underlying schemas differ.</a:t>
            </a:r>
          </a:p>
          <a:p>
            <a:pPr>
              <a:lnSpc>
                <a:spcPct val="90000"/>
              </a:lnSpc>
              <a:spcAft>
                <a:spcPts val="600"/>
              </a:spcAft>
            </a:pPr>
            <a:r>
              <a:rPr lang="en-US" sz="1400" dirty="0"/>
              <a:t> </a:t>
            </a:r>
          </a:p>
          <a:p>
            <a:pPr>
              <a:lnSpc>
                <a:spcPct val="90000"/>
              </a:lnSpc>
              <a:spcAft>
                <a:spcPts val="600"/>
              </a:spcAft>
            </a:pPr>
            <a:r>
              <a:rPr lang="en-US" sz="1400" dirty="0"/>
              <a:t>Supports </a:t>
            </a:r>
            <a:r>
              <a:rPr lang="en-US" sz="1400" b="1" dirty="0"/>
              <a:t>`schema` evolution</a:t>
            </a:r>
            <a:r>
              <a:rPr lang="en-US" sz="1400" dirty="0"/>
              <a:t> over time without requiring all the data consumers to be changed</a:t>
            </a:r>
          </a:p>
        </p:txBody>
      </p:sp>
      <p:sp>
        <p:nvSpPr>
          <p:cNvPr id="6" name="Slide Number Placeholder 5">
            <a:extLst>
              <a:ext uri="{FF2B5EF4-FFF2-40B4-BE49-F238E27FC236}">
                <a16:creationId xmlns:a16="http://schemas.microsoft.com/office/drawing/2014/main" id="{21762318-BDEF-F948-B168-E1D602934AB6}"/>
              </a:ext>
            </a:extLst>
          </p:cNvPr>
          <p:cNvSpPr>
            <a:spLocks noGrp="1"/>
          </p:cNvSpPr>
          <p:nvPr>
            <p:ph type="sldNum" sz="quarter" idx="12"/>
          </p:nvPr>
        </p:nvSpPr>
        <p:spPr/>
        <p:txBody>
          <a:bodyPr/>
          <a:lstStyle/>
          <a:p>
            <a:fld id="{AD13951F-41DF-824B-BDB6-B5C0F60D0109}" type="slidenum">
              <a:rPr lang="en-US" smtClean="0"/>
              <a:t>13</a:t>
            </a:fld>
            <a:endParaRPr lang="en-US"/>
          </a:p>
        </p:txBody>
      </p:sp>
      <p:sp>
        <p:nvSpPr>
          <p:cNvPr id="5" name="Footer Placeholder 4">
            <a:extLst>
              <a:ext uri="{FF2B5EF4-FFF2-40B4-BE49-F238E27FC236}">
                <a16:creationId xmlns:a16="http://schemas.microsoft.com/office/drawing/2014/main" id="{0C62226E-2658-CD5F-D05E-61DA25C9E346}"/>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2888368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A5D50-80C5-744C-B904-3A0FB49590E6}"/>
              </a:ext>
            </a:extLst>
          </p:cNvPr>
          <p:cNvSpPr>
            <a:spLocks noGrp="1"/>
          </p:cNvSpPr>
          <p:nvPr>
            <p:ph type="title"/>
          </p:nvPr>
        </p:nvSpPr>
        <p:spPr>
          <a:xfrm>
            <a:off x="6205825" y="1254408"/>
            <a:ext cx="4800592" cy="2633472"/>
          </a:xfrm>
        </p:spPr>
        <p:txBody>
          <a:bodyPr anchor="b">
            <a:normAutofit/>
          </a:bodyPr>
          <a:lstStyle/>
          <a:p>
            <a:r>
              <a:rPr lang="en-US" sz="5400" dirty="0">
                <a:solidFill>
                  <a:schemeClr val="tx2"/>
                </a:solidFill>
              </a:rPr>
              <a:t>Triple `Soups`</a:t>
            </a:r>
          </a:p>
        </p:txBody>
      </p:sp>
      <p:pic>
        <p:nvPicPr>
          <p:cNvPr id="9" name="Picture 8" descr="A picture containing photo, white, holding, woman&#10;&#10;Description automatically generated">
            <a:extLst>
              <a:ext uri="{FF2B5EF4-FFF2-40B4-BE49-F238E27FC236}">
                <a16:creationId xmlns:a16="http://schemas.microsoft.com/office/drawing/2014/main" id="{4FC828F9-9A30-6546-BB56-6FFBC91003B4}"/>
              </a:ext>
            </a:extLst>
          </p:cNvPr>
          <p:cNvPicPr>
            <a:picLocks noChangeAspect="1"/>
          </p:cNvPicPr>
          <p:nvPr/>
        </p:nvPicPr>
        <p:blipFill rotWithShape="1">
          <a:blip r:embed="rId3">
            <a:duotone>
              <a:prstClr val="black"/>
              <a:prstClr val="white"/>
            </a:duotone>
          </a:blip>
          <a:srcRect l="16914" r="10315" b="-2"/>
          <a:stretch/>
        </p:blipFill>
        <p:spPr>
          <a:xfrm>
            <a:off x="1" y="10"/>
            <a:ext cx="5576047" cy="6857989"/>
          </a:xfrm>
          <a:prstGeom prst="rect">
            <a:avLst/>
          </a:prstGeom>
        </p:spPr>
      </p:pic>
      <p:sp>
        <p:nvSpPr>
          <p:cNvPr id="6" name="Slide Number Placeholder 5">
            <a:extLst>
              <a:ext uri="{FF2B5EF4-FFF2-40B4-BE49-F238E27FC236}">
                <a16:creationId xmlns:a16="http://schemas.microsoft.com/office/drawing/2014/main" id="{B2B68A85-43F3-4042-BA00-4D2827A04659}"/>
              </a:ext>
            </a:extLst>
          </p:cNvPr>
          <p:cNvSpPr>
            <a:spLocks noGrp="1"/>
          </p:cNvSpPr>
          <p:nvPr>
            <p:ph type="sldNum" sz="quarter" idx="12"/>
          </p:nvPr>
        </p:nvSpPr>
        <p:spPr>
          <a:xfrm>
            <a:off x="0" y="0"/>
            <a:ext cx="777240" cy="731520"/>
          </a:xfrm>
        </p:spPr>
        <p:txBody>
          <a:bodyPr>
            <a:normAutofit/>
          </a:bodyPr>
          <a:lstStyle/>
          <a:p>
            <a:pPr>
              <a:spcAft>
                <a:spcPts val="600"/>
              </a:spcAft>
            </a:pPr>
            <a:fld id="{AD13951F-41DF-824B-BDB6-B5C0F60D0109}" type="slidenum">
              <a:rPr lang="en-US" sz="2200">
                <a:solidFill>
                  <a:schemeClr val="bg1"/>
                </a:solidFill>
              </a:rPr>
              <a:pPr>
                <a:spcAft>
                  <a:spcPts val="600"/>
                </a:spcAft>
              </a:pPr>
              <a:t>14</a:t>
            </a:fld>
            <a:endParaRPr lang="en-US" sz="2200">
              <a:solidFill>
                <a:schemeClr val="bg1"/>
              </a:solidFill>
            </a:endParaRPr>
          </a:p>
        </p:txBody>
      </p:sp>
      <p:sp>
        <p:nvSpPr>
          <p:cNvPr id="4" name="Footer Placeholder 3">
            <a:extLst>
              <a:ext uri="{FF2B5EF4-FFF2-40B4-BE49-F238E27FC236}">
                <a16:creationId xmlns:a16="http://schemas.microsoft.com/office/drawing/2014/main" id="{BCD6D2EE-8D20-D646-8431-A95C0F4B31C9}"/>
              </a:ext>
            </a:extLst>
          </p:cNvPr>
          <p:cNvSpPr>
            <a:spLocks noGrp="1"/>
          </p:cNvSpPr>
          <p:nvPr>
            <p:ph type="ftr" sz="quarter" idx="11"/>
          </p:nvPr>
        </p:nvSpPr>
        <p:spPr>
          <a:xfrm>
            <a:off x="914400" y="548640"/>
            <a:ext cx="3474720" cy="237744"/>
          </a:xfrm>
        </p:spPr>
        <p:txBody>
          <a:bodyPr anchor="ctr">
            <a:normAutofit/>
          </a:bodyPr>
          <a:lstStyle/>
          <a:p>
            <a:pPr algn="l">
              <a:lnSpc>
                <a:spcPct val="90000"/>
              </a:lnSpc>
              <a:spcAft>
                <a:spcPts val="600"/>
              </a:spcAft>
            </a:pPr>
            <a:r>
              <a:rPr lang="en-US" sz="1000">
                <a:solidFill>
                  <a:schemeClr val="bg1"/>
                </a:solidFill>
              </a:rPr>
              <a:t>Graph Data - Generic Presentation </a:t>
            </a:r>
          </a:p>
        </p:txBody>
      </p:sp>
      <p:graphicFrame>
        <p:nvGraphicFramePr>
          <p:cNvPr id="5" name="Content Placeholder 2">
            <a:extLst>
              <a:ext uri="{FF2B5EF4-FFF2-40B4-BE49-F238E27FC236}">
                <a16:creationId xmlns:a16="http://schemas.microsoft.com/office/drawing/2014/main" id="{386791AA-5138-484D-BA43-1A01D5A4ED81}"/>
              </a:ext>
            </a:extLst>
          </p:cNvPr>
          <p:cNvGraphicFramePr>
            <a:graphicFrameLocks noGrp="1"/>
          </p:cNvGraphicFramePr>
          <p:nvPr>
            <p:ph idx="1"/>
          </p:nvPr>
        </p:nvGraphicFramePr>
        <p:xfrm>
          <a:off x="6204923" y="4069080"/>
          <a:ext cx="4792257" cy="20426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46635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7DCA8-839A-5849-B570-581A56E479BF}"/>
              </a:ext>
            </a:extLst>
          </p:cNvPr>
          <p:cNvSpPr>
            <a:spLocks noGrp="1"/>
          </p:cNvSpPr>
          <p:nvPr>
            <p:ph type="title"/>
          </p:nvPr>
        </p:nvSpPr>
        <p:spPr>
          <a:xfrm>
            <a:off x="6585263" y="2357700"/>
            <a:ext cx="4645250" cy="2889114"/>
          </a:xfrm>
        </p:spPr>
        <p:txBody>
          <a:bodyPr vert="horz" lIns="91440" tIns="45720" rIns="91440" bIns="45720" rtlCol="0" anchor="b">
            <a:normAutofit fontScale="90000"/>
          </a:bodyPr>
          <a:lstStyle/>
          <a:p>
            <a:r>
              <a:rPr lang="en-US" sz="6000" dirty="0"/>
              <a:t>Inference</a:t>
            </a:r>
            <a:br>
              <a:rPr lang="en-US" sz="6000" dirty="0"/>
            </a:br>
            <a:br>
              <a:rPr lang="en-US" sz="6000" dirty="0"/>
            </a:br>
            <a:r>
              <a:rPr lang="en-US" sz="6000" dirty="0"/>
              <a:t>New Ideas + Hypotheses</a:t>
            </a:r>
            <a:br>
              <a:rPr lang="en-US" sz="6000" dirty="0"/>
            </a:br>
            <a:br>
              <a:rPr lang="en-US" sz="6000" dirty="0"/>
            </a:br>
            <a:r>
              <a:rPr lang="en-US" sz="6000" dirty="0"/>
              <a:t>Patterns</a:t>
            </a:r>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Searching for meaning in complex db ">
            <a:extLst>
              <a:ext uri="{FF2B5EF4-FFF2-40B4-BE49-F238E27FC236}">
                <a16:creationId xmlns:a16="http://schemas.microsoft.com/office/drawing/2014/main" id="{FF51D13F-742F-EF48-B9FE-CA7C6DADAFC6}"/>
              </a:ext>
              <a:ext uri="{C183D7F6-B498-43B3-948B-1728B52AA6E4}">
                <adec:decorative xmlns:adec="http://schemas.microsoft.com/office/drawing/2017/decorative" val="0"/>
              </a:ext>
            </a:extLst>
          </p:cNvPr>
          <p:cNvPicPr>
            <a:picLocks noGrp="1" noChangeAspect="1"/>
          </p:cNvPicPr>
          <p:nvPr>
            <p:ph idx="1"/>
          </p:nvPr>
        </p:nvPicPr>
        <p:blipFill rotWithShape="1">
          <a:blip r:embed="rId3"/>
          <a:srcRect t="4682" r="1" b="15914"/>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Slide Number Placeholder 6">
            <a:extLst>
              <a:ext uri="{FF2B5EF4-FFF2-40B4-BE49-F238E27FC236}">
                <a16:creationId xmlns:a16="http://schemas.microsoft.com/office/drawing/2014/main" id="{8916EEA4-FEC9-D644-9D12-6251330C0716}"/>
              </a:ext>
            </a:extLst>
          </p:cNvPr>
          <p:cNvSpPr>
            <a:spLocks noGrp="1"/>
          </p:cNvSpPr>
          <p:nvPr>
            <p:ph type="sldNum" sz="quarter" idx="12"/>
          </p:nvPr>
        </p:nvSpPr>
        <p:spPr/>
        <p:txBody>
          <a:bodyPr/>
          <a:lstStyle/>
          <a:p>
            <a:fld id="{AD13951F-41DF-824B-BDB6-B5C0F60D0109}" type="slidenum">
              <a:rPr lang="en-US" smtClean="0"/>
              <a:t>15</a:t>
            </a:fld>
            <a:endParaRPr lang="en-US"/>
          </a:p>
        </p:txBody>
      </p:sp>
      <p:sp>
        <p:nvSpPr>
          <p:cNvPr id="3" name="Footer Placeholder 2">
            <a:extLst>
              <a:ext uri="{FF2B5EF4-FFF2-40B4-BE49-F238E27FC236}">
                <a16:creationId xmlns:a16="http://schemas.microsoft.com/office/drawing/2014/main" id="{6A9A3D15-2541-6C6D-E8C3-07CDA94C8815}"/>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200680204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244DC-E853-07DF-A0DA-F9DDEF59D0EC}"/>
              </a:ext>
            </a:extLst>
          </p:cNvPr>
          <p:cNvSpPr>
            <a:spLocks noGrp="1"/>
          </p:cNvSpPr>
          <p:nvPr>
            <p:ph type="title"/>
          </p:nvPr>
        </p:nvSpPr>
        <p:spPr/>
        <p:txBody>
          <a:bodyPr/>
          <a:lstStyle/>
          <a:p>
            <a:r>
              <a:rPr lang="en-US" dirty="0"/>
              <a:t>Why is Graph useful</a:t>
            </a:r>
          </a:p>
        </p:txBody>
      </p:sp>
      <p:graphicFrame>
        <p:nvGraphicFramePr>
          <p:cNvPr id="6" name="Table 6">
            <a:extLst>
              <a:ext uri="{FF2B5EF4-FFF2-40B4-BE49-F238E27FC236}">
                <a16:creationId xmlns:a16="http://schemas.microsoft.com/office/drawing/2014/main" id="{5E3EDD98-88CB-BF0E-509A-127D98A312A9}"/>
              </a:ext>
            </a:extLst>
          </p:cNvPr>
          <p:cNvGraphicFramePr>
            <a:graphicFrameLocks noGrp="1"/>
          </p:cNvGraphicFramePr>
          <p:nvPr>
            <p:ph idx="1"/>
          </p:nvPr>
        </p:nvGraphicFramePr>
        <p:xfrm>
          <a:off x="838200" y="1825625"/>
          <a:ext cx="10515600" cy="52679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3081237129"/>
                    </a:ext>
                  </a:extLst>
                </a:gridCol>
                <a:gridCol w="2103120">
                  <a:extLst>
                    <a:ext uri="{9D8B030D-6E8A-4147-A177-3AD203B41FA5}">
                      <a16:colId xmlns:a16="http://schemas.microsoft.com/office/drawing/2014/main" val="1484838594"/>
                    </a:ext>
                  </a:extLst>
                </a:gridCol>
                <a:gridCol w="2103120">
                  <a:extLst>
                    <a:ext uri="{9D8B030D-6E8A-4147-A177-3AD203B41FA5}">
                      <a16:colId xmlns:a16="http://schemas.microsoft.com/office/drawing/2014/main" val="1620357529"/>
                    </a:ext>
                  </a:extLst>
                </a:gridCol>
                <a:gridCol w="2103120">
                  <a:extLst>
                    <a:ext uri="{9D8B030D-6E8A-4147-A177-3AD203B41FA5}">
                      <a16:colId xmlns:a16="http://schemas.microsoft.com/office/drawing/2014/main" val="1704775113"/>
                    </a:ext>
                  </a:extLst>
                </a:gridCol>
                <a:gridCol w="2103120">
                  <a:extLst>
                    <a:ext uri="{9D8B030D-6E8A-4147-A177-3AD203B41FA5}">
                      <a16:colId xmlns:a16="http://schemas.microsoft.com/office/drawing/2014/main" val="2963135883"/>
                    </a:ext>
                  </a:extLst>
                </a:gridCol>
              </a:tblGrid>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92461402"/>
                  </a:ext>
                </a:extLst>
              </a:tr>
              <a:tr h="370840">
                <a:tc>
                  <a:txBody>
                    <a:bodyPr/>
                    <a:lstStyle/>
                    <a:p>
                      <a:r>
                        <a:rPr lang="en-US" dirty="0">
                          <a:hlinkClick r:id="rId2"/>
                        </a:rPr>
                        <a:t>Network of nodes</a:t>
                      </a:r>
                      <a:endParaRPr lang="en-US" dirty="0"/>
                    </a:p>
                  </a:txBody>
                  <a:tcPr/>
                </a:tc>
                <a:tc>
                  <a:txBody>
                    <a:bodyPr/>
                    <a:lstStyle/>
                    <a:p>
                      <a:r>
                        <a:rPr lang="en-US" dirty="0" err="1"/>
                        <a:t>Veritices</a:t>
                      </a:r>
                      <a:r>
                        <a:rPr lang="en-US" dirty="0"/>
                        <a:t> joined by edges</a:t>
                      </a:r>
                    </a:p>
                  </a:txBody>
                  <a:tcPr/>
                </a:tc>
                <a:tc>
                  <a:txBody>
                    <a:bodyPr/>
                    <a:lstStyle/>
                    <a:p>
                      <a:r>
                        <a:rPr lang="en-US" dirty="0"/>
                        <a:t>3 types of edges</a:t>
                      </a:r>
                    </a:p>
                    <a:p>
                      <a:r>
                        <a:rPr lang="en-US" dirty="0"/>
                        <a:t>Uni-</a:t>
                      </a:r>
                      <a:r>
                        <a:rPr lang="en-US" dirty="0" err="1"/>
                        <a:t>directinal</a:t>
                      </a:r>
                      <a:endParaRPr lang="en-US" dirty="0"/>
                    </a:p>
                    <a:p>
                      <a:r>
                        <a:rPr lang="en-US" dirty="0"/>
                        <a:t>Bi-directional</a:t>
                      </a:r>
                    </a:p>
                    <a:p>
                      <a:r>
                        <a:rPr lang="en-US" dirty="0"/>
                        <a:t>No-direction I Line</a:t>
                      </a:r>
                    </a:p>
                  </a:txBody>
                  <a:tcPr/>
                </a:tc>
                <a:tc>
                  <a:txBody>
                    <a:bodyPr/>
                    <a:lstStyle/>
                    <a:p>
                      <a:r>
                        <a:rPr lang="en-US" dirty="0"/>
                        <a:t>Describes </a:t>
                      </a:r>
                    </a:p>
                    <a:p>
                      <a:r>
                        <a:rPr lang="en-US" dirty="0"/>
                        <a:t>Pathways, trees and DAG’s ( Directed Acyclic Graphs )</a:t>
                      </a:r>
                    </a:p>
                  </a:txBody>
                  <a:tcPr/>
                </a:tc>
                <a:tc>
                  <a:txBody>
                    <a:bodyPr/>
                    <a:lstStyle/>
                    <a:p>
                      <a:r>
                        <a:rPr lang="en-US" dirty="0"/>
                        <a:t>Semantic </a:t>
                      </a:r>
                      <a:br>
                        <a:rPr lang="en-US" dirty="0"/>
                      </a:br>
                      <a:r>
                        <a:rPr lang="en-US" dirty="0"/>
                        <a:t>native datatype is the Triple</a:t>
                      </a:r>
                    </a:p>
                    <a:p>
                      <a:endParaRPr lang="en-US" dirty="0"/>
                    </a:p>
                  </a:txBody>
                  <a:tcPr/>
                </a:tc>
                <a:extLst>
                  <a:ext uri="{0D108BD9-81ED-4DB2-BD59-A6C34878D82A}">
                    <a16:rowId xmlns:a16="http://schemas.microsoft.com/office/drawing/2014/main" val="3904259056"/>
                  </a:ext>
                </a:extLst>
              </a:tr>
              <a:tr h="370840">
                <a:tc>
                  <a:txBody>
                    <a:bodyPr/>
                    <a:lstStyle/>
                    <a:p>
                      <a:r>
                        <a:rPr lang="en-US" dirty="0"/>
                        <a:t>Points of data</a:t>
                      </a:r>
                    </a:p>
                  </a:txBody>
                  <a:tcPr/>
                </a:tc>
                <a:tc>
                  <a:txBody>
                    <a:bodyPr/>
                    <a:lstStyle/>
                    <a:p>
                      <a:r>
                        <a:rPr lang="en-US" dirty="0"/>
                        <a:t>Related by edges</a:t>
                      </a:r>
                    </a:p>
                  </a:txBody>
                  <a:tcPr/>
                </a:tc>
                <a:tc>
                  <a:txBody>
                    <a:bodyPr/>
                    <a:lstStyle/>
                    <a:p>
                      <a:endParaRPr lang="en-US" dirty="0"/>
                    </a:p>
                  </a:txBody>
                  <a:tcPr/>
                </a:tc>
                <a:tc>
                  <a:txBody>
                    <a:bodyPr/>
                    <a:lstStyle/>
                    <a:p>
                      <a:endParaRPr lang="en-US" dirty="0"/>
                    </a:p>
                  </a:txBody>
                  <a:tcPr/>
                </a:tc>
                <a:tc>
                  <a:txBody>
                    <a:bodyPr/>
                    <a:lstStyle/>
                    <a:p>
                      <a:r>
                        <a:rPr lang="en-US" dirty="0"/>
                        <a:t>3 parts</a:t>
                      </a:r>
                    </a:p>
                  </a:txBody>
                  <a:tcPr/>
                </a:tc>
                <a:extLst>
                  <a:ext uri="{0D108BD9-81ED-4DB2-BD59-A6C34878D82A}">
                    <a16:rowId xmlns:a16="http://schemas.microsoft.com/office/drawing/2014/main" val="3029615855"/>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Subject</a:t>
                      </a:r>
                    </a:p>
                  </a:txBody>
                  <a:tcPr/>
                </a:tc>
                <a:extLst>
                  <a:ext uri="{0D108BD9-81ED-4DB2-BD59-A6C34878D82A}">
                    <a16:rowId xmlns:a16="http://schemas.microsoft.com/office/drawing/2014/main" val="3493000214"/>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Predicate</a:t>
                      </a:r>
                    </a:p>
                  </a:txBody>
                  <a:tcPr/>
                </a:tc>
                <a:extLst>
                  <a:ext uri="{0D108BD9-81ED-4DB2-BD59-A6C34878D82A}">
                    <a16:rowId xmlns:a16="http://schemas.microsoft.com/office/drawing/2014/main" val="66091188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Object</a:t>
                      </a:r>
                    </a:p>
                  </a:txBody>
                  <a:tcPr/>
                </a:tc>
                <a:extLst>
                  <a:ext uri="{0D108BD9-81ED-4DB2-BD59-A6C34878D82A}">
                    <a16:rowId xmlns:a16="http://schemas.microsoft.com/office/drawing/2014/main" val="75051875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SPO</a:t>
                      </a:r>
                    </a:p>
                  </a:txBody>
                  <a:tcPr/>
                </a:tc>
                <a:extLst>
                  <a:ext uri="{0D108BD9-81ED-4DB2-BD59-A6C34878D82A}">
                    <a16:rowId xmlns:a16="http://schemas.microsoft.com/office/drawing/2014/main" val="30939525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Example</a:t>
                      </a:r>
                    </a:p>
                  </a:txBody>
                  <a:tcPr/>
                </a:tc>
                <a:extLst>
                  <a:ext uri="{0D108BD9-81ED-4DB2-BD59-A6C34878D82A}">
                    <a16:rowId xmlns:a16="http://schemas.microsoft.com/office/drawing/2014/main" val="575741083"/>
                  </a:ext>
                </a:extLst>
              </a:tr>
              <a:tr h="370840">
                <a:tc>
                  <a:txBody>
                    <a:bodyPr/>
                    <a:lstStyle/>
                    <a:p>
                      <a:endParaRPr lang="en-US" dirty="0"/>
                    </a:p>
                  </a:txBody>
                  <a:tcPr/>
                </a:tc>
                <a:tc>
                  <a:txBody>
                    <a:bodyPr/>
                    <a:lstStyle/>
                    <a:p>
                      <a:r>
                        <a:rPr lang="en-US" dirty="0"/>
                        <a:t>Subject</a:t>
                      </a:r>
                    </a:p>
                  </a:txBody>
                  <a:tcPr/>
                </a:tc>
                <a:tc>
                  <a:txBody>
                    <a:bodyPr/>
                    <a:lstStyle/>
                    <a:p>
                      <a:r>
                        <a:rPr lang="en-US" dirty="0"/>
                        <a:t>Predicate</a:t>
                      </a:r>
                    </a:p>
                  </a:txBody>
                  <a:tcPr/>
                </a:tc>
                <a:tc>
                  <a:txBody>
                    <a:bodyPr/>
                    <a:lstStyle/>
                    <a:p>
                      <a:r>
                        <a:rPr lang="en-US" dirty="0"/>
                        <a:t>Object/Subject</a:t>
                      </a:r>
                    </a:p>
                  </a:txBody>
                  <a:tcPr/>
                </a:tc>
                <a:tc>
                  <a:txBody>
                    <a:bodyPr/>
                    <a:lstStyle/>
                    <a:p>
                      <a:r>
                        <a:rPr lang="en-US" dirty="0"/>
                        <a:t>Predicate</a:t>
                      </a:r>
                    </a:p>
                  </a:txBody>
                  <a:tcPr/>
                </a:tc>
                <a:extLst>
                  <a:ext uri="{0D108BD9-81ED-4DB2-BD59-A6C34878D82A}">
                    <a16:rowId xmlns:a16="http://schemas.microsoft.com/office/drawing/2014/main" val="3304444005"/>
                  </a:ext>
                </a:extLst>
              </a:tr>
              <a:tr h="370840">
                <a:tc>
                  <a:txBody>
                    <a:bodyPr/>
                    <a:lstStyle/>
                    <a:p>
                      <a:endParaRPr lang="en-US" dirty="0"/>
                    </a:p>
                  </a:txBody>
                  <a:tcPr/>
                </a:tc>
                <a:tc>
                  <a:txBody>
                    <a:bodyPr/>
                    <a:lstStyle/>
                    <a:p>
                      <a:r>
                        <a:rPr lang="en-US" dirty="0"/>
                        <a:t>Kevin Bacon</a:t>
                      </a:r>
                    </a:p>
                  </a:txBody>
                  <a:tcPr/>
                </a:tc>
                <a:tc>
                  <a:txBody>
                    <a:bodyPr/>
                    <a:lstStyle/>
                    <a:p>
                      <a:r>
                        <a:rPr lang="en-US" dirty="0"/>
                        <a:t>Co-acted-with</a:t>
                      </a:r>
                    </a:p>
                  </a:txBody>
                  <a:tcPr/>
                </a:tc>
                <a:tc>
                  <a:txBody>
                    <a:bodyPr/>
                    <a:lstStyle/>
                    <a:p>
                      <a:r>
                        <a:rPr lang="en-US" dirty="0" err="1"/>
                        <a:t>Rugter</a:t>
                      </a:r>
                      <a:r>
                        <a:rPr lang="en-US" dirty="0"/>
                        <a:t> Hauer</a:t>
                      </a:r>
                    </a:p>
                  </a:txBody>
                  <a:tcPr/>
                </a:tc>
                <a:tc>
                  <a:txBody>
                    <a:bodyPr/>
                    <a:lstStyle/>
                    <a:p>
                      <a:r>
                        <a:rPr lang="en-US" dirty="0" err="1"/>
                        <a:t>Professional_title</a:t>
                      </a:r>
                      <a:endParaRPr lang="en-US" dirty="0"/>
                    </a:p>
                  </a:txBody>
                  <a:tcPr/>
                </a:tc>
                <a:extLst>
                  <a:ext uri="{0D108BD9-81ED-4DB2-BD59-A6C34878D82A}">
                    <a16:rowId xmlns:a16="http://schemas.microsoft.com/office/drawing/2014/main" val="1157570353"/>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dated</a:t>
                      </a:r>
                    </a:p>
                  </a:txBody>
                  <a:tcPr/>
                </a:tc>
                <a:tc>
                  <a:txBody>
                    <a:bodyPr/>
                    <a:lstStyle/>
                    <a:p>
                      <a:r>
                        <a:rPr lang="en-US" dirty="0"/>
                        <a:t>Object</a:t>
                      </a:r>
                    </a:p>
                  </a:txBody>
                  <a:tcPr/>
                </a:tc>
                <a:extLst>
                  <a:ext uri="{0D108BD9-81ED-4DB2-BD59-A6C34878D82A}">
                    <a16:rowId xmlns:a16="http://schemas.microsoft.com/office/drawing/2014/main" val="2345830435"/>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Rachel Welch</a:t>
                      </a:r>
                    </a:p>
                  </a:txBody>
                  <a:tcPr/>
                </a:tc>
                <a:tc>
                  <a:txBody>
                    <a:bodyPr/>
                    <a:lstStyle/>
                    <a:p>
                      <a:r>
                        <a:rPr lang="en-US" dirty="0"/>
                        <a:t>Actor</a:t>
                      </a:r>
                    </a:p>
                  </a:txBody>
                  <a:tcPr/>
                </a:tc>
                <a:extLst>
                  <a:ext uri="{0D108BD9-81ED-4DB2-BD59-A6C34878D82A}">
                    <a16:rowId xmlns:a16="http://schemas.microsoft.com/office/drawing/2014/main" val="4036335831"/>
                  </a:ext>
                </a:extLst>
              </a:tr>
            </a:tbl>
          </a:graphicData>
        </a:graphic>
      </p:graphicFrame>
      <p:sp>
        <p:nvSpPr>
          <p:cNvPr id="5" name="Slide Number Placeholder 4">
            <a:extLst>
              <a:ext uri="{FF2B5EF4-FFF2-40B4-BE49-F238E27FC236}">
                <a16:creationId xmlns:a16="http://schemas.microsoft.com/office/drawing/2014/main" id="{EF7C7308-6A08-0CE3-7B23-F8C37B52848B}"/>
              </a:ext>
            </a:extLst>
          </p:cNvPr>
          <p:cNvSpPr>
            <a:spLocks noGrp="1"/>
          </p:cNvSpPr>
          <p:nvPr>
            <p:ph type="sldNum" sz="quarter" idx="12"/>
          </p:nvPr>
        </p:nvSpPr>
        <p:spPr/>
        <p:txBody>
          <a:bodyPr/>
          <a:lstStyle/>
          <a:p>
            <a:fld id="{AD13951F-41DF-824B-BDB6-B5C0F60D0109}" type="slidenum">
              <a:rPr lang="en-US" smtClean="0"/>
              <a:t>16</a:t>
            </a:fld>
            <a:endParaRPr lang="en-US"/>
          </a:p>
        </p:txBody>
      </p:sp>
      <p:sp>
        <p:nvSpPr>
          <p:cNvPr id="3" name="Footer Placeholder 2">
            <a:extLst>
              <a:ext uri="{FF2B5EF4-FFF2-40B4-BE49-F238E27FC236}">
                <a16:creationId xmlns:a16="http://schemas.microsoft.com/office/drawing/2014/main" id="{E933FD4F-DF45-782E-0E82-E8D42E0030FF}"/>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190194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55D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F9E943-1389-9D4F-BF1F-135C784C287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dirty="0">
                <a:solidFill>
                  <a:srgbClr val="FFFFFF"/>
                </a:solidFill>
              </a:rPr>
              <a:t>FOAF</a:t>
            </a:r>
            <a:br>
              <a:rPr lang="en-US" sz="2600" dirty="0">
                <a:solidFill>
                  <a:srgbClr val="FFFFFF"/>
                </a:solidFill>
              </a:rPr>
            </a:br>
            <a:br>
              <a:rPr lang="en-US" sz="2600" dirty="0">
                <a:solidFill>
                  <a:srgbClr val="FFFFFF"/>
                </a:solidFill>
              </a:rPr>
            </a:br>
            <a:r>
              <a:rPr lang="en-US" sz="2600" kern="1200" dirty="0">
                <a:solidFill>
                  <a:srgbClr val="FFFFFF"/>
                </a:solidFill>
                <a:latin typeface="+mj-lt"/>
                <a:ea typeface="+mj-ea"/>
                <a:cs typeface="+mj-cs"/>
              </a:rPr>
              <a:t>Six degrees of </a:t>
            </a:r>
            <a:r>
              <a:rPr lang="en-US" sz="2600" kern="1200" dirty="0" err="1">
                <a:solidFill>
                  <a:srgbClr val="FFFFFF"/>
                </a:solidFill>
                <a:latin typeface="+mj-lt"/>
                <a:ea typeface="+mj-ea"/>
                <a:cs typeface="+mj-cs"/>
              </a:rPr>
              <a:t>seperation</a:t>
            </a:r>
            <a:endParaRPr lang="en-US" sz="2600" kern="1200" dirty="0">
              <a:solidFill>
                <a:srgbClr val="FFFFFF"/>
              </a:solidFill>
              <a:latin typeface="+mj-lt"/>
              <a:ea typeface="+mj-ea"/>
              <a:cs typeface="+mj-cs"/>
            </a:endParaRPr>
          </a:p>
        </p:txBody>
      </p:sp>
      <p:pic>
        <p:nvPicPr>
          <p:cNvPr id="11" name="Picture 10" descr="A large clock mounted to the side&#10;&#10;Description automatically generated">
            <a:extLst>
              <a:ext uri="{FF2B5EF4-FFF2-40B4-BE49-F238E27FC236}">
                <a16:creationId xmlns:a16="http://schemas.microsoft.com/office/drawing/2014/main" id="{37F5A8F1-B6E6-2642-BF4D-CA37D12329B6}"/>
              </a:ext>
            </a:extLst>
          </p:cNvPr>
          <p:cNvPicPr>
            <a:picLocks noChangeAspect="1"/>
          </p:cNvPicPr>
          <p:nvPr/>
        </p:nvPicPr>
        <p:blipFill>
          <a:blip r:embed="rId3"/>
          <a:stretch>
            <a:fillRect/>
          </a:stretch>
        </p:blipFill>
        <p:spPr>
          <a:xfrm>
            <a:off x="4451417" y="961812"/>
            <a:ext cx="6362565" cy="4930987"/>
          </a:xfrm>
          <a:prstGeom prst="rect">
            <a:avLst/>
          </a:prstGeom>
        </p:spPr>
      </p:pic>
      <p:sp>
        <p:nvSpPr>
          <p:cNvPr id="8" name="Slide Number Placeholder 7">
            <a:extLst>
              <a:ext uri="{FF2B5EF4-FFF2-40B4-BE49-F238E27FC236}">
                <a16:creationId xmlns:a16="http://schemas.microsoft.com/office/drawing/2014/main" id="{A4FF1950-FAB9-D14D-BC10-980AACFE890A}"/>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AD13951F-41DF-824B-BDB6-B5C0F60D0109}" type="slidenum">
              <a:rPr lang="en-US">
                <a:solidFill>
                  <a:srgbClr val="898989"/>
                </a:solidFill>
              </a:rPr>
              <a:pPr>
                <a:spcAft>
                  <a:spcPts val="600"/>
                </a:spcAft>
              </a:pPr>
              <a:t>17</a:t>
            </a:fld>
            <a:endParaRPr lang="en-US">
              <a:solidFill>
                <a:srgbClr val="898989"/>
              </a:solidFill>
            </a:endParaRPr>
          </a:p>
        </p:txBody>
      </p:sp>
      <p:sp>
        <p:nvSpPr>
          <p:cNvPr id="3" name="Footer Placeholder 2">
            <a:extLst>
              <a:ext uri="{FF2B5EF4-FFF2-40B4-BE49-F238E27FC236}">
                <a16:creationId xmlns:a16="http://schemas.microsoft.com/office/drawing/2014/main" id="{88C0F62F-78CC-3DC0-702D-660DAA81CC03}"/>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3464642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4">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AF8FBF9-3197-2706-055F-16366DF70AA3}"/>
              </a:ext>
            </a:extLst>
          </p:cNvPr>
          <p:cNvPicPr>
            <a:picLocks noChangeAspect="1"/>
          </p:cNvPicPr>
          <p:nvPr/>
        </p:nvPicPr>
        <p:blipFill rotWithShape="1">
          <a:blip r:embed="rId3"/>
          <a:srcRect b="25000"/>
          <a:stretch/>
        </p:blipFill>
        <p:spPr>
          <a:xfrm>
            <a:off x="502981" y="136525"/>
            <a:ext cx="12191999" cy="6857990"/>
          </a:xfrm>
          <a:prstGeom prst="rect">
            <a:avLst/>
          </a:prstGeom>
        </p:spPr>
      </p:pic>
      <p:sp>
        <p:nvSpPr>
          <p:cNvPr id="34" name="Rectangle 2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BED1E3-BA0E-0A40-AA77-F3EA28CE2DAC}"/>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hlinkClick r:id="rId4"/>
              </a:rPr>
              <a:t>Common Eye Colors</a:t>
            </a:r>
            <a:endParaRPr lang="en-US" sz="5200" dirty="0">
              <a:solidFill>
                <a:srgbClr val="FFFFFF"/>
              </a:solidFill>
            </a:endParaRPr>
          </a:p>
        </p:txBody>
      </p:sp>
      <p:sp>
        <p:nvSpPr>
          <p:cNvPr id="3" name="Footer Placeholder 2">
            <a:extLst>
              <a:ext uri="{FF2B5EF4-FFF2-40B4-BE49-F238E27FC236}">
                <a16:creationId xmlns:a16="http://schemas.microsoft.com/office/drawing/2014/main" id="{6265EFD4-FBA0-5123-D654-EAC58E85ADB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rgbClr val="FFFFFF"/>
                </a:solidFill>
                <a:latin typeface="Calibri" panose="020F0502020204030204"/>
                <a:ea typeface="+mn-ea"/>
                <a:cs typeface="+mn-cs"/>
              </a:rPr>
              <a:t>Graph Data - Generic Presentation </a:t>
            </a:r>
          </a:p>
        </p:txBody>
      </p:sp>
      <p:sp>
        <p:nvSpPr>
          <p:cNvPr id="4" name="Slide Number Placeholder 3">
            <a:extLst>
              <a:ext uri="{FF2B5EF4-FFF2-40B4-BE49-F238E27FC236}">
                <a16:creationId xmlns:a16="http://schemas.microsoft.com/office/drawing/2014/main" id="{FA49CC32-0A53-7D44-9B6C-8C788A74CDB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D13951F-41DF-824B-BDB6-B5C0F60D0109}" type="slidenum">
              <a:rPr lang="en-US" smtClean="0">
                <a:solidFill>
                  <a:srgbClr val="FFFFFF"/>
                </a:solidFill>
                <a:latin typeface="Calibri" panose="020F0502020204030204"/>
              </a:rPr>
              <a:pPr>
                <a:spcAft>
                  <a:spcPts val="600"/>
                </a:spcAft>
                <a:defRPr/>
              </a:pPr>
              <a:t>18</a:t>
            </a:fld>
            <a:endParaRPr lang="en-US">
              <a:solidFill>
                <a:srgbClr val="FFFFFF"/>
              </a:solidFill>
              <a:latin typeface="Calibri" panose="020F0502020204030204"/>
            </a:endParaRPr>
          </a:p>
        </p:txBody>
      </p:sp>
      <p:sp>
        <p:nvSpPr>
          <p:cNvPr id="8" name="TextBox 7">
            <a:extLst>
              <a:ext uri="{FF2B5EF4-FFF2-40B4-BE49-F238E27FC236}">
                <a16:creationId xmlns:a16="http://schemas.microsoft.com/office/drawing/2014/main" id="{F31E84EF-8EAE-A99F-43F8-D18768BE6FD6}"/>
              </a:ext>
            </a:extLst>
          </p:cNvPr>
          <p:cNvSpPr txBox="1"/>
          <p:nvPr/>
        </p:nvSpPr>
        <p:spPr>
          <a:xfrm>
            <a:off x="2528047" y="4706471"/>
            <a:ext cx="4056560" cy="707886"/>
          </a:xfrm>
          <a:prstGeom prst="rect">
            <a:avLst/>
          </a:prstGeom>
          <a:noFill/>
        </p:spPr>
        <p:txBody>
          <a:bodyPr wrap="none" rtlCol="0">
            <a:spAutoFit/>
          </a:bodyPr>
          <a:lstStyle/>
          <a:p>
            <a:r>
              <a:rPr lang="en-US" sz="4000" dirty="0"/>
              <a:t>SPARQL - </a:t>
            </a:r>
            <a:r>
              <a:rPr lang="en-US" sz="4000" dirty="0" err="1"/>
              <a:t>WikiData</a:t>
            </a:r>
            <a:endParaRPr lang="en-US" sz="4000" dirty="0"/>
          </a:p>
        </p:txBody>
      </p:sp>
    </p:spTree>
    <p:extLst>
      <p:ext uri="{BB962C8B-B14F-4D97-AF65-F5344CB8AC3E}">
        <p14:creationId xmlns:p14="http://schemas.microsoft.com/office/powerpoint/2010/main" val="2548148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E34EE9-17D3-BD4C-AEB5-36E76A3EB01D}"/>
              </a:ext>
            </a:extLst>
          </p:cNvPr>
          <p:cNvSpPr>
            <a:spLocks noGrp="1"/>
          </p:cNvSpPr>
          <p:nvPr>
            <p:ph type="title"/>
          </p:nvPr>
        </p:nvSpPr>
        <p:spPr>
          <a:xfrm>
            <a:off x="10014624" y="233893"/>
            <a:ext cx="5120561" cy="1325563"/>
          </a:xfrm>
        </p:spPr>
        <p:txBody>
          <a:bodyPr vert="horz" lIns="91440" tIns="45720" rIns="91440" bIns="45720" rtlCol="0">
            <a:normAutofit/>
          </a:bodyPr>
          <a:lstStyle/>
          <a:p>
            <a:r>
              <a:rPr lang="en-US" dirty="0"/>
              <a:t> Graph</a:t>
            </a:r>
          </a:p>
        </p:txBody>
      </p:sp>
      <p:sp>
        <p:nvSpPr>
          <p:cNvPr id="3" name="Content Placeholder 2">
            <a:extLst>
              <a:ext uri="{FF2B5EF4-FFF2-40B4-BE49-F238E27FC236}">
                <a16:creationId xmlns:a16="http://schemas.microsoft.com/office/drawing/2014/main" id="{5DCD4476-F7A1-3446-9DE1-9B9DC025FD35}"/>
              </a:ext>
            </a:extLst>
          </p:cNvPr>
          <p:cNvSpPr>
            <a:spLocks noGrp="1"/>
          </p:cNvSpPr>
          <p:nvPr>
            <p:ph idx="1"/>
          </p:nvPr>
        </p:nvSpPr>
        <p:spPr>
          <a:xfrm>
            <a:off x="1193775" y="4682331"/>
            <a:ext cx="6479771" cy="1537494"/>
          </a:xfrm>
        </p:spPr>
        <p:txBody>
          <a:bodyPr vert="horz" lIns="91440" tIns="45720" rIns="91440" bIns="45720" rtlCol="0">
            <a:normAutofit/>
          </a:bodyPr>
          <a:lstStyle/>
          <a:p>
            <a:pPr marL="0" indent="0">
              <a:buNone/>
            </a:pPr>
            <a:r>
              <a:rPr lang="en-US" b="1" dirty="0"/>
              <a:t>Points</a:t>
            </a:r>
            <a:endParaRPr lang="en-US" dirty="0"/>
          </a:p>
          <a:p>
            <a:pPr marL="0" indent="0" algn="r">
              <a:buNone/>
            </a:pPr>
            <a:br>
              <a:rPr lang="en-US" dirty="0"/>
            </a:br>
            <a:r>
              <a:rPr lang="en-US" b="1" dirty="0"/>
              <a:t>Edges</a:t>
            </a:r>
            <a:endParaRPr lang="en-US" dirty="0"/>
          </a:p>
        </p:txBody>
      </p:sp>
      <p:sp>
        <p:nvSpPr>
          <p:cNvPr id="50" name="Oval 49">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descr="Matrix 4 ">
            <a:extLst>
              <a:ext uri="{FF2B5EF4-FFF2-40B4-BE49-F238E27FC236}">
                <a16:creationId xmlns:a16="http://schemas.microsoft.com/office/drawing/2014/main" id="{6B6FEBBE-6B16-5D4C-A279-E06E572765E2}"/>
              </a:ext>
            </a:extLst>
          </p:cNvPr>
          <p:cNvPicPr>
            <a:picLocks noChangeAspect="1"/>
          </p:cNvPicPr>
          <p:nvPr/>
        </p:nvPicPr>
        <p:blipFill rotWithShape="1">
          <a:blip r:embed="rId3"/>
          <a:srcRect r="12477"/>
          <a:stretch/>
        </p:blipFill>
        <p:spPr>
          <a:xfrm>
            <a:off x="7836829" y="2751600"/>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52" name="Arc 5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Picture 3" descr="A close-up of a spider web&#10;&#10;Description automatically generated with low confidence">
            <a:extLst>
              <a:ext uri="{FF2B5EF4-FFF2-40B4-BE49-F238E27FC236}">
                <a16:creationId xmlns:a16="http://schemas.microsoft.com/office/drawing/2014/main" id="{8CE8195B-FFD4-553D-3746-210C81CDE318}"/>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4129"/>
                    </a14:imgEffect>
                    <a14:imgEffect>
                      <a14:saturation sat="0"/>
                    </a14:imgEffect>
                  </a14:imgLayer>
                </a14:imgProps>
              </a:ext>
            </a:extLst>
          </a:blip>
          <a:srcRect t="11661" r="-3" b="-3"/>
          <a:stretch/>
        </p:blipFill>
        <p:spPr>
          <a:xfrm>
            <a:off x="-597455" y="-1340429"/>
            <a:ext cx="6266355" cy="5355770"/>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5" name="Slide Number Placeholder 4">
            <a:extLst>
              <a:ext uri="{FF2B5EF4-FFF2-40B4-BE49-F238E27FC236}">
                <a16:creationId xmlns:a16="http://schemas.microsoft.com/office/drawing/2014/main" id="{A51B8161-40D0-A24F-9304-9114E0CC3CBF}"/>
              </a:ext>
            </a:extLst>
          </p:cNvPr>
          <p:cNvSpPr>
            <a:spLocks noGrp="1"/>
          </p:cNvSpPr>
          <p:nvPr>
            <p:ph type="sldNum" sz="quarter" idx="12"/>
          </p:nvPr>
        </p:nvSpPr>
        <p:spPr>
          <a:xfrm>
            <a:off x="8610600" y="6356350"/>
            <a:ext cx="2743200" cy="365125"/>
          </a:xfrm>
          <a:prstGeom prst="ellipse">
            <a:avLst/>
          </a:prstGeom>
        </p:spPr>
        <p:txBody>
          <a:bodyPr vert="horz" lIns="91440" tIns="45720" rIns="91440" bIns="45720" rtlCol="0">
            <a:normAutofit/>
          </a:bodyPr>
          <a:lstStyle/>
          <a:p>
            <a:pPr>
              <a:lnSpc>
                <a:spcPct val="90000"/>
              </a:lnSpc>
              <a:spcAft>
                <a:spcPts val="600"/>
              </a:spcAft>
              <a:defRPr/>
            </a:pPr>
            <a:fld id="{AD13951F-41DF-824B-BDB6-B5C0F60D0109}" type="slidenum">
              <a:rPr lang="en-US">
                <a:solidFill>
                  <a:srgbClr val="FFFFFF"/>
                </a:solidFill>
                <a:latin typeface="Calibri" panose="020F0502020204030204"/>
              </a:rPr>
              <a:pPr>
                <a:lnSpc>
                  <a:spcPct val="90000"/>
                </a:lnSpc>
                <a:spcAft>
                  <a:spcPts val="600"/>
                </a:spcAft>
                <a:defRPr/>
              </a:pPr>
              <a:t>1</a:t>
            </a:fld>
            <a:endParaRPr lang="en-US">
              <a:solidFill>
                <a:srgbClr val="FFFFFF"/>
              </a:solidFill>
              <a:latin typeface="Calibri" panose="020F0502020204030204"/>
            </a:endParaRPr>
          </a:p>
        </p:txBody>
      </p:sp>
      <p:sp>
        <p:nvSpPr>
          <p:cNvPr id="6" name="Footer Placeholder 5">
            <a:extLst>
              <a:ext uri="{FF2B5EF4-FFF2-40B4-BE49-F238E27FC236}">
                <a16:creationId xmlns:a16="http://schemas.microsoft.com/office/drawing/2014/main" id="{C19F65F0-5333-500C-6D47-2CE715876DA3}"/>
              </a:ext>
            </a:extLst>
          </p:cNvPr>
          <p:cNvSpPr>
            <a:spLocks noGrp="1"/>
          </p:cNvSpPr>
          <p:nvPr>
            <p:ph type="ftr" sz="quarter" idx="11"/>
          </p:nvPr>
        </p:nvSpPr>
        <p:spPr/>
        <p:txBody>
          <a:bodyPr/>
          <a:lstStyle/>
          <a:p>
            <a:r>
              <a:rPr lang="en-US" dirty="0"/>
              <a:t>Graph Data - Generic Presentation </a:t>
            </a:r>
          </a:p>
        </p:txBody>
      </p:sp>
    </p:spTree>
    <p:extLst>
      <p:ext uri="{BB962C8B-B14F-4D97-AF65-F5344CB8AC3E}">
        <p14:creationId xmlns:p14="http://schemas.microsoft.com/office/powerpoint/2010/main" val="457019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9057-46E4-CC05-CFB8-8C34134CD69A}"/>
              </a:ext>
            </a:extLst>
          </p:cNvPr>
          <p:cNvSpPr>
            <a:spLocks noGrp="1"/>
          </p:cNvSpPr>
          <p:nvPr>
            <p:ph type="title"/>
          </p:nvPr>
        </p:nvSpPr>
        <p:spPr/>
        <p:txBody>
          <a:bodyPr/>
          <a:lstStyle/>
          <a:p>
            <a:r>
              <a:rPr lang="en-US" dirty="0"/>
              <a:t>Demo time</a:t>
            </a:r>
          </a:p>
        </p:txBody>
      </p:sp>
      <p:sp>
        <p:nvSpPr>
          <p:cNvPr id="3" name="Footer Placeholder 2">
            <a:extLst>
              <a:ext uri="{FF2B5EF4-FFF2-40B4-BE49-F238E27FC236}">
                <a16:creationId xmlns:a16="http://schemas.microsoft.com/office/drawing/2014/main" id="{04929511-198D-0D99-4F4C-E35A9540C602}"/>
              </a:ext>
            </a:extLst>
          </p:cNvPr>
          <p:cNvSpPr>
            <a:spLocks noGrp="1"/>
          </p:cNvSpPr>
          <p:nvPr>
            <p:ph type="ftr" sz="quarter" idx="11"/>
          </p:nvPr>
        </p:nvSpPr>
        <p:spPr/>
        <p:txBody>
          <a:bodyPr/>
          <a:lstStyle/>
          <a:p>
            <a:r>
              <a:rPr lang="en-US"/>
              <a:t>Graph Data - Generic Presentation </a:t>
            </a:r>
          </a:p>
        </p:txBody>
      </p:sp>
      <p:sp>
        <p:nvSpPr>
          <p:cNvPr id="4" name="Slide Number Placeholder 3">
            <a:extLst>
              <a:ext uri="{FF2B5EF4-FFF2-40B4-BE49-F238E27FC236}">
                <a16:creationId xmlns:a16="http://schemas.microsoft.com/office/drawing/2014/main" id="{C500457C-23FA-5C0E-6197-43B0C21C0C08}"/>
              </a:ext>
            </a:extLst>
          </p:cNvPr>
          <p:cNvSpPr>
            <a:spLocks noGrp="1"/>
          </p:cNvSpPr>
          <p:nvPr>
            <p:ph type="sldNum" sz="quarter" idx="12"/>
          </p:nvPr>
        </p:nvSpPr>
        <p:spPr/>
        <p:txBody>
          <a:bodyPr/>
          <a:lstStyle/>
          <a:p>
            <a:fld id="{AD13951F-41DF-824B-BDB6-B5C0F60D0109}" type="slidenum">
              <a:rPr lang="en-US" smtClean="0"/>
              <a:t>19</a:t>
            </a:fld>
            <a:endParaRPr lang="en-US"/>
          </a:p>
        </p:txBody>
      </p:sp>
    </p:spTree>
    <p:extLst>
      <p:ext uri="{BB962C8B-B14F-4D97-AF65-F5344CB8AC3E}">
        <p14:creationId xmlns:p14="http://schemas.microsoft.com/office/powerpoint/2010/main" val="2232615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944ED2-0913-A442-AB84-A1B7CD17382D}"/>
              </a:ext>
            </a:extLst>
          </p:cNvPr>
          <p:cNvPicPr>
            <a:picLocks noChangeAspect="1"/>
          </p:cNvPicPr>
          <p:nvPr/>
        </p:nvPicPr>
        <p:blipFill rotWithShape="1">
          <a:blip r:embed="rId3"/>
          <a:srcRect t="7407"/>
          <a:stretch/>
        </p:blipFill>
        <p:spPr>
          <a:xfrm>
            <a:off x="20" y="10"/>
            <a:ext cx="12191980" cy="4571990"/>
          </a:xfrm>
          <a:prstGeom prst="rect">
            <a:avLst/>
          </a:prstGeom>
        </p:spPr>
      </p:pic>
      <p:sp>
        <p:nvSpPr>
          <p:cNvPr id="10" name="Rectangle 9">
            <a:extLst>
              <a:ext uri="{FF2B5EF4-FFF2-40B4-BE49-F238E27FC236}">
                <a16:creationId xmlns:a16="http://schemas.microsoft.com/office/drawing/2014/main" id="{F40CA114-B78B-4E3B-A785-96745276B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03BED1E3-BA0E-0A40-AA77-F3EA28CE2DAC}"/>
              </a:ext>
            </a:extLst>
          </p:cNvPr>
          <p:cNvSpPr>
            <a:spLocks noGrp="1"/>
          </p:cNvSpPr>
          <p:nvPr>
            <p:ph type="title"/>
          </p:nvPr>
        </p:nvSpPr>
        <p:spPr>
          <a:xfrm>
            <a:off x="433136" y="5091762"/>
            <a:ext cx="7834193" cy="1264588"/>
          </a:xfrm>
        </p:spPr>
        <p:txBody>
          <a:bodyPr vert="horz" lIns="91440" tIns="45720" rIns="91440" bIns="45720" rtlCol="0" anchor="ctr">
            <a:normAutofit/>
          </a:bodyPr>
          <a:lstStyle/>
          <a:p>
            <a:pPr algn="r"/>
            <a:r>
              <a:rPr lang="en-US" sz="6000"/>
              <a:t>Demo Gruff</a:t>
            </a:r>
          </a:p>
        </p:txBody>
      </p:sp>
      <p:cxnSp>
        <p:nvCxnSpPr>
          <p:cNvPr id="12" name="Straight Connector 11">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FA49CC32-0A53-7D44-9B6C-8C788A74CDB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D13951F-41DF-824B-BDB6-B5C0F60D0109}" type="slidenum">
              <a:rPr lang="en-US">
                <a:solidFill>
                  <a:schemeClr val="tx1">
                    <a:alpha val="80000"/>
                  </a:schemeClr>
                </a:solidFill>
                <a:latin typeface="Calibri" panose="020F0502020204030204"/>
              </a:rPr>
              <a:pPr>
                <a:spcAft>
                  <a:spcPts val="600"/>
                </a:spcAft>
                <a:defRPr/>
              </a:pPr>
              <a:t>20</a:t>
            </a:fld>
            <a:endParaRPr lang="en-US">
              <a:solidFill>
                <a:schemeClr val="tx1">
                  <a:alpha val="80000"/>
                </a:schemeClr>
              </a:solidFill>
              <a:latin typeface="Calibri" panose="020F0502020204030204"/>
            </a:endParaRPr>
          </a:p>
        </p:txBody>
      </p:sp>
      <p:sp>
        <p:nvSpPr>
          <p:cNvPr id="3" name="Footer Placeholder 2">
            <a:extLst>
              <a:ext uri="{FF2B5EF4-FFF2-40B4-BE49-F238E27FC236}">
                <a16:creationId xmlns:a16="http://schemas.microsoft.com/office/drawing/2014/main" id="{6265EFD4-FBA0-5123-D654-EAC58E85ADBB}"/>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310843862"/>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2A368-3502-074B-8587-8D907D30F7A2}"/>
              </a:ext>
            </a:extLst>
          </p:cNvPr>
          <p:cNvSpPr>
            <a:spLocks noGrp="1"/>
          </p:cNvSpPr>
          <p:nvPr>
            <p:ph type="title"/>
          </p:nvPr>
        </p:nvSpPr>
        <p:spPr/>
        <p:txBody>
          <a:bodyPr/>
          <a:lstStyle/>
          <a:p>
            <a:r>
              <a:rPr lang="en-US" dirty="0"/>
              <a:t>Semantic/Graph database top ranked</a:t>
            </a:r>
          </a:p>
        </p:txBody>
      </p:sp>
      <p:sp>
        <p:nvSpPr>
          <p:cNvPr id="5" name="Slide Number Placeholder 4">
            <a:extLst>
              <a:ext uri="{FF2B5EF4-FFF2-40B4-BE49-F238E27FC236}">
                <a16:creationId xmlns:a16="http://schemas.microsoft.com/office/drawing/2014/main" id="{A2D61C46-383D-4947-A1FE-38A2376E9A89}"/>
              </a:ext>
            </a:extLst>
          </p:cNvPr>
          <p:cNvSpPr>
            <a:spLocks noGrp="1"/>
          </p:cNvSpPr>
          <p:nvPr>
            <p:ph type="sldNum" sz="quarter" idx="12"/>
          </p:nvPr>
        </p:nvSpPr>
        <p:spPr/>
        <p:txBody>
          <a:bodyPr/>
          <a:lstStyle/>
          <a:p>
            <a:fld id="{AD13951F-41DF-824B-BDB6-B5C0F60D0109}" type="slidenum">
              <a:rPr lang="en-US" smtClean="0"/>
              <a:t>21</a:t>
            </a:fld>
            <a:endParaRPr lang="en-US"/>
          </a:p>
        </p:txBody>
      </p:sp>
      <p:sp>
        <p:nvSpPr>
          <p:cNvPr id="6" name="Rectangle 5">
            <a:extLst>
              <a:ext uri="{FF2B5EF4-FFF2-40B4-BE49-F238E27FC236}">
                <a16:creationId xmlns:a16="http://schemas.microsoft.com/office/drawing/2014/main" id="{D007CAAF-8D0C-61EE-DD31-2E101CB244FE}"/>
              </a:ext>
            </a:extLst>
          </p:cNvPr>
          <p:cNvSpPr/>
          <p:nvPr/>
        </p:nvSpPr>
        <p:spPr>
          <a:xfrm>
            <a:off x="4865225" y="3945373"/>
            <a:ext cx="7326775" cy="3032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dirty="0"/>
              <a:t>"top 6 graph databases"                                                                                                                </a:t>
            </a:r>
          </a:p>
          <a:p>
            <a:pPr marL="0" indent="0">
              <a:buNone/>
            </a:pPr>
            <a:endParaRPr lang="en-US" dirty="0"/>
          </a:p>
          <a:p>
            <a:pPr marL="0" indent="0">
              <a:buNone/>
            </a:pPr>
            <a:r>
              <a:rPr lang="en-US" dirty="0"/>
              <a:t>1. Neo4j</a:t>
            </a:r>
          </a:p>
          <a:p>
            <a:pPr marL="0" indent="0">
              <a:buNone/>
            </a:pPr>
            <a:r>
              <a:rPr lang="en-US" i="1" dirty="0"/>
              <a:t>2. Amazon Neptune</a:t>
            </a:r>
          </a:p>
          <a:p>
            <a:pPr marL="0" indent="0">
              <a:buNone/>
            </a:pPr>
            <a:r>
              <a:rPr lang="en-US" dirty="0"/>
              <a:t>3. </a:t>
            </a:r>
            <a:r>
              <a:rPr lang="en-US" dirty="0" err="1"/>
              <a:t>OrientDB</a:t>
            </a:r>
            <a:endParaRPr lang="en-US" dirty="0"/>
          </a:p>
          <a:p>
            <a:pPr marL="0" indent="0">
              <a:buNone/>
            </a:pPr>
            <a:r>
              <a:rPr lang="en-US" dirty="0"/>
              <a:t>4. </a:t>
            </a:r>
            <a:r>
              <a:rPr lang="en-US" dirty="0" err="1"/>
              <a:t>ArangoDB</a:t>
            </a:r>
            <a:endParaRPr lang="en-US" dirty="0"/>
          </a:p>
          <a:p>
            <a:pPr marL="0" indent="0">
              <a:buNone/>
            </a:pPr>
            <a:r>
              <a:rPr lang="en-US" dirty="0"/>
              <a:t>5. </a:t>
            </a:r>
            <a:r>
              <a:rPr lang="en-US" dirty="0" err="1"/>
              <a:t>FlockDB</a:t>
            </a:r>
            <a:endParaRPr lang="en-US" dirty="0"/>
          </a:p>
          <a:p>
            <a:pPr marL="0" indent="0">
              <a:buNone/>
            </a:pPr>
            <a:r>
              <a:rPr lang="en-US" dirty="0"/>
              <a:t>6. </a:t>
            </a:r>
            <a:r>
              <a:rPr lang="en-US" dirty="0" err="1"/>
              <a:t>AllegroGraph</a:t>
            </a:r>
            <a:endParaRPr lang="en-US" dirty="0"/>
          </a:p>
          <a:p>
            <a:pPr algn="ctr"/>
            <a:endParaRPr lang="en-US" dirty="0"/>
          </a:p>
        </p:txBody>
      </p:sp>
      <p:sp>
        <p:nvSpPr>
          <p:cNvPr id="9" name="TextBox 8">
            <a:extLst>
              <a:ext uri="{FF2B5EF4-FFF2-40B4-BE49-F238E27FC236}">
                <a16:creationId xmlns:a16="http://schemas.microsoft.com/office/drawing/2014/main" id="{AC1377D2-D803-3733-C26D-08D0653F20F7}"/>
              </a:ext>
            </a:extLst>
          </p:cNvPr>
          <p:cNvSpPr txBox="1"/>
          <p:nvPr/>
        </p:nvSpPr>
        <p:spPr>
          <a:xfrm>
            <a:off x="3202975" y="1863634"/>
            <a:ext cx="1787036" cy="1200329"/>
          </a:xfrm>
          <a:prstGeom prst="rect">
            <a:avLst/>
          </a:prstGeom>
          <a:noFill/>
        </p:spPr>
        <p:txBody>
          <a:bodyPr wrap="square" rtlCol="0">
            <a:spAutoFit/>
          </a:bodyPr>
          <a:lstStyle/>
          <a:p>
            <a:r>
              <a:rPr lang="en-US" dirty="0"/>
              <a:t>Neo4j</a:t>
            </a:r>
          </a:p>
          <a:p>
            <a:r>
              <a:rPr lang="en-US" dirty="0" err="1"/>
              <a:t>AmazonNeptune</a:t>
            </a:r>
            <a:endParaRPr lang="en-US" dirty="0"/>
          </a:p>
          <a:p>
            <a:r>
              <a:rPr lang="en-US" dirty="0" err="1"/>
              <a:t>AllegroGraph</a:t>
            </a:r>
            <a:endParaRPr lang="en-US" dirty="0"/>
          </a:p>
          <a:p>
            <a:r>
              <a:rPr lang="en-US" dirty="0"/>
              <a:t>Cosmos DB</a:t>
            </a:r>
          </a:p>
        </p:txBody>
      </p:sp>
      <p:pic>
        <p:nvPicPr>
          <p:cNvPr id="14" name="Picture 13">
            <a:extLst>
              <a:ext uri="{FF2B5EF4-FFF2-40B4-BE49-F238E27FC236}">
                <a16:creationId xmlns:a16="http://schemas.microsoft.com/office/drawing/2014/main" id="{EEE40AF5-2E5F-7D5C-F2A6-C81A2FDEB039}"/>
              </a:ext>
            </a:extLst>
          </p:cNvPr>
          <p:cNvPicPr>
            <a:picLocks noChangeAspect="1"/>
          </p:cNvPicPr>
          <p:nvPr/>
        </p:nvPicPr>
        <p:blipFill>
          <a:blip r:embed="rId3"/>
          <a:stretch>
            <a:fillRect/>
          </a:stretch>
        </p:blipFill>
        <p:spPr>
          <a:xfrm>
            <a:off x="68979" y="1730831"/>
            <a:ext cx="2714897" cy="973564"/>
          </a:xfrm>
          <a:prstGeom prst="rect">
            <a:avLst/>
          </a:prstGeom>
        </p:spPr>
      </p:pic>
      <p:pic>
        <p:nvPicPr>
          <p:cNvPr id="15" name="Picture 14">
            <a:extLst>
              <a:ext uri="{FF2B5EF4-FFF2-40B4-BE49-F238E27FC236}">
                <a16:creationId xmlns:a16="http://schemas.microsoft.com/office/drawing/2014/main" id="{E804BFD8-85DE-FADF-4551-08FECC66C11E}"/>
              </a:ext>
            </a:extLst>
          </p:cNvPr>
          <p:cNvPicPr>
            <a:picLocks noChangeAspect="1"/>
          </p:cNvPicPr>
          <p:nvPr/>
        </p:nvPicPr>
        <p:blipFill>
          <a:blip r:embed="rId4"/>
          <a:stretch>
            <a:fillRect/>
          </a:stretch>
        </p:blipFill>
        <p:spPr>
          <a:xfrm>
            <a:off x="8335768" y="4753160"/>
            <a:ext cx="1322796" cy="951695"/>
          </a:xfrm>
          <a:prstGeom prst="rect">
            <a:avLst/>
          </a:prstGeom>
        </p:spPr>
      </p:pic>
      <p:sp>
        <p:nvSpPr>
          <p:cNvPr id="3" name="Footer Placeholder 2">
            <a:extLst>
              <a:ext uri="{FF2B5EF4-FFF2-40B4-BE49-F238E27FC236}">
                <a16:creationId xmlns:a16="http://schemas.microsoft.com/office/drawing/2014/main" id="{DE70F6D9-075B-3D2E-BB53-F9BE0302386E}"/>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1093674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4AE26-E612-F9E0-35DF-82074D74C259}"/>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sz="4400" kern="1200">
                <a:solidFill>
                  <a:schemeClr val="tx1"/>
                </a:solidFill>
                <a:latin typeface="+mj-lt"/>
                <a:ea typeface="+mj-ea"/>
                <a:cs typeface="+mj-cs"/>
              </a:rPr>
              <a:t>Overview</a:t>
            </a:r>
          </a:p>
        </p:txBody>
      </p:sp>
      <p:pic>
        <p:nvPicPr>
          <p:cNvPr id="7" name="Content Placeholder 6">
            <a:extLst>
              <a:ext uri="{FF2B5EF4-FFF2-40B4-BE49-F238E27FC236}">
                <a16:creationId xmlns:a16="http://schemas.microsoft.com/office/drawing/2014/main" id="{F6250951-7A80-F655-C17D-80894DD58EA9}"/>
              </a:ext>
            </a:extLst>
          </p:cNvPr>
          <p:cNvPicPr>
            <a:picLocks noGrp="1" noChangeAspect="1"/>
          </p:cNvPicPr>
          <p:nvPr>
            <p:ph idx="1"/>
          </p:nvPr>
        </p:nvPicPr>
        <p:blipFill>
          <a:blip r:embed="rId3"/>
          <a:stretch>
            <a:fillRect/>
          </a:stretch>
        </p:blipFill>
        <p:spPr>
          <a:xfrm>
            <a:off x="480060" y="2820652"/>
            <a:ext cx="3425957" cy="1216214"/>
          </a:xfrm>
          <a:prstGeom prst="rect">
            <a:avLst/>
          </a:prstGeom>
        </p:spPr>
      </p:pic>
      <p:sp>
        <p:nvSpPr>
          <p:cNvPr id="4" name="Text Placeholder 3">
            <a:extLst>
              <a:ext uri="{FF2B5EF4-FFF2-40B4-BE49-F238E27FC236}">
                <a16:creationId xmlns:a16="http://schemas.microsoft.com/office/drawing/2014/main" id="{4D71F287-97F2-E1F8-B735-2844D3EC348A}"/>
              </a:ext>
            </a:extLst>
          </p:cNvPr>
          <p:cNvSpPr>
            <a:spLocks noGrp="1"/>
          </p:cNvSpPr>
          <p:nvPr>
            <p:ph type="body" sz="half" idx="2"/>
          </p:nvPr>
        </p:nvSpPr>
        <p:spPr>
          <a:xfrm>
            <a:off x="4387515" y="2022601"/>
            <a:ext cx="7161017" cy="4154361"/>
          </a:xfrm>
        </p:spPr>
        <p:txBody>
          <a:bodyPr vert="horz" lIns="91440" tIns="45720" rIns="91440" bIns="45720" rtlCol="0">
            <a:normAutofit lnSpcReduction="10000"/>
          </a:bodyPr>
          <a:lstStyle/>
          <a:p>
            <a:br>
              <a:rPr lang="en-US" sz="2000" b="0" i="0" u="none" strike="noStrike" dirty="0">
                <a:effectLst/>
                <a:hlinkClick r:id="rId4"/>
              </a:rPr>
            </a:br>
            <a:r>
              <a:rPr lang="en-US" sz="2000" b="0" i="0" u="none" strike="noStrike" dirty="0">
                <a:effectLst/>
              </a:rPr>
              <a:t>Unlike traditional relational databases</a:t>
            </a:r>
            <a:r>
              <a:rPr lang="en-US" sz="2000" b="0" i="0" dirty="0">
                <a:effectLst/>
              </a:rPr>
              <a:t> or more recently developed NoSQL databases or </a:t>
            </a:r>
            <a:r>
              <a:rPr lang="en-US" sz="2000" b="0" i="0" u="none" strike="noStrike" dirty="0">
                <a:effectLst/>
              </a:rPr>
              <a:t>simple property graphs,</a:t>
            </a:r>
            <a:r>
              <a:rPr lang="en-US" sz="2000" b="0" i="0" dirty="0">
                <a:effectLst/>
              </a:rPr>
              <a:t> </a:t>
            </a:r>
          </a:p>
          <a:p>
            <a:endParaRPr lang="en-US" sz="2000" dirty="0"/>
          </a:p>
          <a:p>
            <a:r>
              <a:rPr lang="en-US" sz="2000" b="0" i="0" dirty="0">
                <a:effectLst/>
              </a:rPr>
              <a:t>Franz’s </a:t>
            </a:r>
            <a:r>
              <a:rPr lang="en-US" sz="2000" b="0" i="0" dirty="0" err="1">
                <a:effectLst/>
              </a:rPr>
              <a:t>AllegroGraph</a:t>
            </a:r>
            <a:r>
              <a:rPr lang="en-US" sz="2000" b="0" i="0" dirty="0">
                <a:effectLst/>
              </a:rPr>
              <a:t> employs a combination of semantic graph (RDF, OWL, SPARQL) and document (JSON, JSON-LD) technologies that process data with contextual and conceptual intelligence.</a:t>
            </a:r>
          </a:p>
          <a:p>
            <a:r>
              <a:rPr lang="en-US" sz="2000" b="0" i="0" dirty="0">
                <a:effectLst/>
              </a:rPr>
              <a:t> </a:t>
            </a:r>
            <a:r>
              <a:rPr lang="en-US" sz="2000" b="0" i="0" dirty="0" err="1">
                <a:effectLst/>
              </a:rPr>
              <a:t>AllegroGraph</a:t>
            </a:r>
            <a:r>
              <a:rPr lang="en-US" sz="2000" b="0" i="0" dirty="0">
                <a:effectLst/>
              </a:rPr>
              <a:t> with </a:t>
            </a:r>
            <a:r>
              <a:rPr lang="en-US" sz="2000" b="0" i="0" dirty="0" err="1">
                <a:effectLst/>
              </a:rPr>
              <a:t>FedShard</a:t>
            </a:r>
            <a:r>
              <a:rPr lang="en-US" sz="2000" b="0" i="0" dirty="0">
                <a:effectLst/>
              </a:rPr>
              <a:t>™ is able to run queries of unprecedented complexity to support predictive analytics that </a:t>
            </a:r>
            <a:r>
              <a:rPr lang="en-US" sz="2000" b="0" i="0" u="none" strike="noStrike" dirty="0">
                <a:effectLst/>
              </a:rPr>
              <a:t>help companies make better, real-time decisions</a:t>
            </a:r>
            <a:r>
              <a:rPr lang="en-US" sz="2000" b="0" i="0" u="none" strike="noStrike" dirty="0">
                <a:effectLst/>
                <a:hlinkClick r:id="rId5"/>
              </a:rPr>
              <a:t>.</a:t>
            </a:r>
            <a:endParaRPr lang="en-US" sz="2000" b="0" i="0" u="none" strike="noStrike" dirty="0">
              <a:effectLst/>
            </a:endParaRPr>
          </a:p>
          <a:p>
            <a:endParaRPr lang="en-US" sz="2000" dirty="0"/>
          </a:p>
          <a:p>
            <a:r>
              <a:rPr lang="en-US" sz="2000" b="0" i="0" dirty="0">
                <a:effectLst/>
              </a:rPr>
              <a:t> </a:t>
            </a:r>
            <a:r>
              <a:rPr lang="en-US" sz="2000" b="0" i="0" dirty="0" err="1">
                <a:effectLst/>
              </a:rPr>
              <a:t>AllegroGraph</a:t>
            </a:r>
            <a:r>
              <a:rPr lang="en-US" sz="2000" b="0" i="0" dirty="0">
                <a:effectLst/>
              </a:rPr>
              <a:t> is designed to integrate with large corporate databases to build Knowledge Graphs for better business insights.</a:t>
            </a:r>
            <a:endParaRPr lang="en-US" sz="2000" dirty="0"/>
          </a:p>
        </p:txBody>
      </p:sp>
      <p:sp>
        <p:nvSpPr>
          <p:cNvPr id="6" name="Slide Number Placeholder 5">
            <a:extLst>
              <a:ext uri="{FF2B5EF4-FFF2-40B4-BE49-F238E27FC236}">
                <a16:creationId xmlns:a16="http://schemas.microsoft.com/office/drawing/2014/main" id="{6C16EA29-8F6C-D78E-861B-40B1B25A8A5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D13951F-41DF-824B-BDB6-B5C0F60D0109}" type="slidenum">
              <a:rPr lang="en-US">
                <a:solidFill>
                  <a:schemeClr val="tx1">
                    <a:alpha val="80000"/>
                  </a:schemeClr>
                </a:solidFill>
              </a:rPr>
              <a:pPr>
                <a:spcAft>
                  <a:spcPts val="600"/>
                </a:spcAft>
              </a:pPr>
              <a:t>22</a:t>
            </a:fld>
            <a:endParaRPr lang="en-US">
              <a:solidFill>
                <a:schemeClr val="tx1">
                  <a:alpha val="80000"/>
                </a:schemeClr>
              </a:solidFill>
            </a:endParaRPr>
          </a:p>
        </p:txBody>
      </p:sp>
      <p:sp>
        <p:nvSpPr>
          <p:cNvPr id="3" name="Footer Placeholder 2">
            <a:extLst>
              <a:ext uri="{FF2B5EF4-FFF2-40B4-BE49-F238E27FC236}">
                <a16:creationId xmlns:a16="http://schemas.microsoft.com/office/drawing/2014/main" id="{381A4A83-E547-FC72-23E2-10594B0EC917}"/>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159163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D7651-AD22-304C-8BA6-F4C2A4F31186}"/>
              </a:ext>
            </a:extLst>
          </p:cNvPr>
          <p:cNvSpPr>
            <a:spLocks noGrp="1"/>
          </p:cNvSpPr>
          <p:nvPr>
            <p:ph type="title"/>
          </p:nvPr>
        </p:nvSpPr>
        <p:spPr/>
        <p:txBody>
          <a:bodyPr/>
          <a:lstStyle/>
          <a:p>
            <a:r>
              <a:rPr lang="en-US" dirty="0"/>
              <a:t>Use cases for semantic / graph</a:t>
            </a:r>
          </a:p>
        </p:txBody>
      </p:sp>
      <p:sp>
        <p:nvSpPr>
          <p:cNvPr id="3" name="Content Placeholder 2">
            <a:extLst>
              <a:ext uri="{FF2B5EF4-FFF2-40B4-BE49-F238E27FC236}">
                <a16:creationId xmlns:a16="http://schemas.microsoft.com/office/drawing/2014/main" id="{FB4D6ADC-425B-0341-9332-24341E78F6AB}"/>
              </a:ext>
            </a:extLst>
          </p:cNvPr>
          <p:cNvSpPr>
            <a:spLocks noGrp="1"/>
          </p:cNvSpPr>
          <p:nvPr>
            <p:ph idx="1"/>
          </p:nvPr>
        </p:nvSpPr>
        <p:spPr/>
        <p:txBody>
          <a:bodyPr/>
          <a:lstStyle/>
          <a:p>
            <a:r>
              <a:rPr lang="en-US" dirty="0"/>
              <a:t>Social Networks - FOAF </a:t>
            </a:r>
          </a:p>
          <a:p>
            <a:r>
              <a:rPr lang="en-US" dirty="0"/>
              <a:t>Bio-Informatics</a:t>
            </a:r>
          </a:p>
          <a:p>
            <a:r>
              <a:rPr lang="en-US" dirty="0"/>
              <a:t>Music</a:t>
            </a:r>
          </a:p>
          <a:p>
            <a:r>
              <a:rPr lang="en-US" dirty="0"/>
              <a:t>Portfolio Analysis</a:t>
            </a:r>
          </a:p>
          <a:p>
            <a:r>
              <a:rPr lang="en-US" dirty="0"/>
              <a:t>Fraud detection – AML </a:t>
            </a:r>
          </a:p>
        </p:txBody>
      </p:sp>
      <p:sp>
        <p:nvSpPr>
          <p:cNvPr id="5" name="Slide Number Placeholder 4">
            <a:extLst>
              <a:ext uri="{FF2B5EF4-FFF2-40B4-BE49-F238E27FC236}">
                <a16:creationId xmlns:a16="http://schemas.microsoft.com/office/drawing/2014/main" id="{E7FC4C50-2852-A841-B2E1-582C893B572C}"/>
              </a:ext>
            </a:extLst>
          </p:cNvPr>
          <p:cNvSpPr>
            <a:spLocks noGrp="1"/>
          </p:cNvSpPr>
          <p:nvPr>
            <p:ph type="sldNum" sz="quarter" idx="12"/>
          </p:nvPr>
        </p:nvSpPr>
        <p:spPr/>
        <p:txBody>
          <a:bodyPr/>
          <a:lstStyle/>
          <a:p>
            <a:fld id="{AD13951F-41DF-824B-BDB6-B5C0F60D0109}" type="slidenum">
              <a:rPr lang="en-US" smtClean="0"/>
              <a:t>23</a:t>
            </a:fld>
            <a:endParaRPr lang="en-US"/>
          </a:p>
        </p:txBody>
      </p:sp>
      <p:sp>
        <p:nvSpPr>
          <p:cNvPr id="4" name="Footer Placeholder 3">
            <a:extLst>
              <a:ext uri="{FF2B5EF4-FFF2-40B4-BE49-F238E27FC236}">
                <a16:creationId xmlns:a16="http://schemas.microsoft.com/office/drawing/2014/main" id="{4AA98CAC-5FC0-FB80-2C74-4A2835E61232}"/>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2658266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4AE26-E612-F9E0-35DF-82074D74C259}"/>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sz="4400" kern="1200" dirty="0">
                <a:solidFill>
                  <a:schemeClr val="tx1"/>
                </a:solidFill>
                <a:latin typeface="+mj-lt"/>
                <a:ea typeface="+mj-ea"/>
                <a:cs typeface="+mj-cs"/>
              </a:rPr>
              <a:t>Popular Use Cases</a:t>
            </a:r>
          </a:p>
        </p:txBody>
      </p:sp>
      <p:pic>
        <p:nvPicPr>
          <p:cNvPr id="7" name="Content Placeholder 6">
            <a:extLst>
              <a:ext uri="{FF2B5EF4-FFF2-40B4-BE49-F238E27FC236}">
                <a16:creationId xmlns:a16="http://schemas.microsoft.com/office/drawing/2014/main" id="{F6250951-7A80-F655-C17D-80894DD58EA9}"/>
              </a:ext>
            </a:extLst>
          </p:cNvPr>
          <p:cNvPicPr>
            <a:picLocks noGrp="1" noChangeAspect="1"/>
          </p:cNvPicPr>
          <p:nvPr>
            <p:ph idx="1"/>
          </p:nvPr>
        </p:nvPicPr>
        <p:blipFill>
          <a:blip r:embed="rId3"/>
          <a:stretch>
            <a:fillRect/>
          </a:stretch>
        </p:blipFill>
        <p:spPr>
          <a:xfrm>
            <a:off x="480060" y="2820652"/>
            <a:ext cx="3425957" cy="1216214"/>
          </a:xfrm>
          <a:prstGeom prst="rect">
            <a:avLst/>
          </a:prstGeom>
        </p:spPr>
      </p:pic>
      <p:sp>
        <p:nvSpPr>
          <p:cNvPr id="4" name="Text Placeholder 3">
            <a:extLst>
              <a:ext uri="{FF2B5EF4-FFF2-40B4-BE49-F238E27FC236}">
                <a16:creationId xmlns:a16="http://schemas.microsoft.com/office/drawing/2014/main" id="{4D71F287-97F2-E1F8-B735-2844D3EC348A}"/>
              </a:ext>
            </a:extLst>
          </p:cNvPr>
          <p:cNvSpPr>
            <a:spLocks noGrp="1"/>
          </p:cNvSpPr>
          <p:nvPr>
            <p:ph type="body" sz="half" idx="2"/>
          </p:nvPr>
        </p:nvSpPr>
        <p:spPr>
          <a:xfrm>
            <a:off x="4387515" y="2022601"/>
            <a:ext cx="7161017" cy="4154361"/>
          </a:xfrm>
        </p:spPr>
        <p:txBody>
          <a:bodyPr vert="horz" lIns="91440" tIns="45720" rIns="91440" bIns="45720" rtlCol="0">
            <a:normAutofit/>
          </a:bodyPr>
          <a:lstStyle/>
          <a:p>
            <a:pPr marL="285750" indent="-285750">
              <a:buFont typeface="Arial" panose="020B0604020202020204" pitchFamily="34" charset="0"/>
              <a:buChar char="•"/>
            </a:pPr>
            <a:r>
              <a:rPr lang="en-US" sz="1800" dirty="0"/>
              <a:t>Social Networks - FOAF </a:t>
            </a:r>
          </a:p>
          <a:p>
            <a:pPr marL="285750" indent="-285750">
              <a:buFont typeface="Arial" panose="020B0604020202020204" pitchFamily="34" charset="0"/>
              <a:buChar char="•"/>
            </a:pPr>
            <a:r>
              <a:rPr lang="en-US" sz="1800" dirty="0"/>
              <a:t>Bio-Informatics</a:t>
            </a:r>
          </a:p>
          <a:p>
            <a:pPr marL="285750" indent="-285750">
              <a:buFont typeface="Arial" panose="020B0604020202020204" pitchFamily="34" charset="0"/>
              <a:buChar char="•"/>
            </a:pPr>
            <a:r>
              <a:rPr lang="en-US" sz="1800" dirty="0"/>
              <a:t>Music</a:t>
            </a:r>
          </a:p>
          <a:p>
            <a:pPr marL="285750" indent="-285750">
              <a:buFont typeface="Arial" panose="020B0604020202020204" pitchFamily="34" charset="0"/>
              <a:buChar char="•"/>
            </a:pPr>
            <a:r>
              <a:rPr lang="en-US" sz="1800" dirty="0"/>
              <a:t>Portfolio Analysis</a:t>
            </a:r>
          </a:p>
          <a:p>
            <a:pPr marL="285750" indent="-285750">
              <a:buFont typeface="Arial" panose="020B0604020202020204" pitchFamily="34" charset="0"/>
              <a:buChar char="•"/>
            </a:pPr>
            <a:r>
              <a:rPr lang="en-US" sz="1800" dirty="0"/>
              <a:t>Fraud detection – AML </a:t>
            </a:r>
          </a:p>
          <a:p>
            <a:pPr marL="285750" indent="-285750">
              <a:buFont typeface="Arial" panose="020B0604020202020204" pitchFamily="34" charset="0"/>
              <a:buChar char="•"/>
            </a:pPr>
            <a:r>
              <a:rPr lang="en-US" sz="1800" dirty="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hlinkClick r:id="rId4"/>
              </a:rPr>
              <a:t>Financial/Banking industry use cases</a:t>
            </a:r>
            <a:br>
              <a:rPr lang="en-US" sz="2000" dirty="0"/>
            </a:br>
            <a:endParaRPr lang="en-US" sz="2000" dirty="0"/>
          </a:p>
        </p:txBody>
      </p:sp>
      <p:sp>
        <p:nvSpPr>
          <p:cNvPr id="6" name="Slide Number Placeholder 5">
            <a:extLst>
              <a:ext uri="{FF2B5EF4-FFF2-40B4-BE49-F238E27FC236}">
                <a16:creationId xmlns:a16="http://schemas.microsoft.com/office/drawing/2014/main" id="{6C16EA29-8F6C-D78E-861B-40B1B25A8A5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D13951F-41DF-824B-BDB6-B5C0F60D0109}" type="slidenum">
              <a:rPr lang="en-US">
                <a:solidFill>
                  <a:schemeClr val="tx1">
                    <a:alpha val="80000"/>
                  </a:schemeClr>
                </a:solidFill>
              </a:rPr>
              <a:pPr>
                <a:spcAft>
                  <a:spcPts val="600"/>
                </a:spcAft>
              </a:pPr>
              <a:t>24</a:t>
            </a:fld>
            <a:endParaRPr lang="en-US">
              <a:solidFill>
                <a:schemeClr val="tx1">
                  <a:alpha val="80000"/>
                </a:schemeClr>
              </a:solidFill>
            </a:endParaRPr>
          </a:p>
        </p:txBody>
      </p:sp>
      <p:sp>
        <p:nvSpPr>
          <p:cNvPr id="3" name="Footer Placeholder 2">
            <a:extLst>
              <a:ext uri="{FF2B5EF4-FFF2-40B4-BE49-F238E27FC236}">
                <a16:creationId xmlns:a16="http://schemas.microsoft.com/office/drawing/2014/main" id="{08C4C468-5573-288F-53C1-D1DC57CF8DA6}"/>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4081426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4AE26-E612-F9E0-35DF-82074D74C259}"/>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sz="4400" kern="1200" dirty="0">
                <a:solidFill>
                  <a:schemeClr val="tx1"/>
                </a:solidFill>
                <a:latin typeface="+mj-lt"/>
                <a:ea typeface="+mj-ea"/>
                <a:cs typeface="+mj-cs"/>
              </a:rPr>
              <a:t>3</a:t>
            </a:r>
            <a:r>
              <a:rPr lang="en-US" sz="4400" kern="1200" baseline="30000" dirty="0">
                <a:solidFill>
                  <a:schemeClr val="tx1"/>
                </a:solidFill>
                <a:latin typeface="+mj-lt"/>
                <a:ea typeface="+mj-ea"/>
                <a:cs typeface="+mj-cs"/>
              </a:rPr>
              <a:t>rd</a:t>
            </a:r>
            <a:r>
              <a:rPr lang="en-US" sz="4400" kern="1200" dirty="0">
                <a:solidFill>
                  <a:schemeClr val="tx1"/>
                </a:solidFill>
                <a:latin typeface="+mj-lt"/>
                <a:ea typeface="+mj-ea"/>
                <a:cs typeface="+mj-cs"/>
              </a:rPr>
              <a:t> Party Integration</a:t>
            </a:r>
          </a:p>
        </p:txBody>
      </p:sp>
      <p:pic>
        <p:nvPicPr>
          <p:cNvPr id="7" name="Content Placeholder 6">
            <a:extLst>
              <a:ext uri="{FF2B5EF4-FFF2-40B4-BE49-F238E27FC236}">
                <a16:creationId xmlns:a16="http://schemas.microsoft.com/office/drawing/2014/main" id="{F6250951-7A80-F655-C17D-80894DD58EA9}"/>
              </a:ext>
            </a:extLst>
          </p:cNvPr>
          <p:cNvPicPr>
            <a:picLocks noGrp="1" noChangeAspect="1"/>
          </p:cNvPicPr>
          <p:nvPr>
            <p:ph idx="1"/>
          </p:nvPr>
        </p:nvPicPr>
        <p:blipFill>
          <a:blip r:embed="rId3"/>
          <a:stretch>
            <a:fillRect/>
          </a:stretch>
        </p:blipFill>
        <p:spPr>
          <a:xfrm>
            <a:off x="480060" y="2820652"/>
            <a:ext cx="3425957" cy="1216214"/>
          </a:xfrm>
          <a:prstGeom prst="rect">
            <a:avLst/>
          </a:prstGeom>
        </p:spPr>
      </p:pic>
      <p:sp>
        <p:nvSpPr>
          <p:cNvPr id="4" name="Text Placeholder 3">
            <a:extLst>
              <a:ext uri="{FF2B5EF4-FFF2-40B4-BE49-F238E27FC236}">
                <a16:creationId xmlns:a16="http://schemas.microsoft.com/office/drawing/2014/main" id="{4D71F287-97F2-E1F8-B735-2844D3EC348A}"/>
              </a:ext>
            </a:extLst>
          </p:cNvPr>
          <p:cNvSpPr>
            <a:spLocks noGrp="1"/>
          </p:cNvSpPr>
          <p:nvPr>
            <p:ph type="body" sz="half" idx="2"/>
          </p:nvPr>
        </p:nvSpPr>
        <p:spPr>
          <a:xfrm>
            <a:off x="4387515" y="2022601"/>
            <a:ext cx="7161017" cy="4154361"/>
          </a:xfrm>
        </p:spPr>
        <p:txBody>
          <a:bodyPr vert="horz" lIns="91440" tIns="45720" rIns="91440" bIns="45720" rtlCol="0">
            <a:normAutofit fontScale="92500" lnSpcReduction="10000"/>
          </a:bodyPr>
          <a:lstStyle/>
          <a:p>
            <a:pPr marL="285750" indent="-285750">
              <a:buFont typeface="Arial" panose="020B0604020202020204" pitchFamily="34" charset="0"/>
              <a:buChar char="•"/>
            </a:pPr>
            <a:r>
              <a:rPr lang="en-US" sz="1800" dirty="0"/>
              <a:t>Cloudera</a:t>
            </a:r>
          </a:p>
          <a:p>
            <a:pPr marL="285750" indent="-285750">
              <a:buFont typeface="Arial" panose="020B0604020202020204" pitchFamily="34" charset="0"/>
              <a:buChar char="•"/>
            </a:pPr>
            <a:r>
              <a:rPr lang="en-US" sz="1800" dirty="0"/>
              <a:t>Anaconda</a:t>
            </a:r>
          </a:p>
          <a:p>
            <a:pPr marL="285750" indent="-285750">
              <a:buFont typeface="Arial" panose="020B0604020202020204" pitchFamily="34" charset="0"/>
              <a:buChar char="•"/>
            </a:pPr>
            <a:r>
              <a:rPr lang="en-US" sz="1800" dirty="0"/>
              <a:t>ML/Data mining</a:t>
            </a:r>
          </a:p>
          <a:p>
            <a:pPr marL="285750" indent="-285750">
              <a:buFont typeface="Arial" panose="020B0604020202020204" pitchFamily="34" charset="0"/>
              <a:buChar char="•"/>
            </a:pPr>
            <a:r>
              <a:rPr lang="en-US" sz="1800" dirty="0" err="1"/>
              <a:t>Ontop</a:t>
            </a:r>
            <a:r>
              <a:rPr lang="en-US" sz="1800" dirty="0"/>
              <a:t> – SPARQL query RDBMS – Postgres …</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800" dirty="0"/>
              <a:t>NoSQL Ecosystem</a:t>
            </a:r>
          </a:p>
          <a:p>
            <a:pPr marL="742950" lvl="1" indent="-285750">
              <a:buFont typeface="Arial" panose="020B0604020202020204" pitchFamily="34" charset="0"/>
              <a:buChar char="•"/>
            </a:pPr>
            <a:r>
              <a:rPr lang="en-US" sz="1600" dirty="0"/>
              <a:t>MongoDB integration</a:t>
            </a:r>
          </a:p>
          <a:p>
            <a:pPr marL="742950" lvl="1" indent="-285750">
              <a:buFont typeface="Arial" panose="020B0604020202020204" pitchFamily="34" charset="0"/>
              <a:buChar char="•"/>
            </a:pPr>
            <a:r>
              <a:rPr lang="en-US" sz="1600" dirty="0" err="1"/>
              <a:t>Solr</a:t>
            </a:r>
            <a:r>
              <a:rPr lang="en-US" sz="1600" dirty="0"/>
              <a:t> Text indexing</a:t>
            </a:r>
          </a:p>
          <a:p>
            <a:pPr marL="742950" lvl="1" indent="-285750">
              <a:buFont typeface="Arial" panose="020B0604020202020204" pitchFamily="34" charset="0"/>
              <a:buChar char="•"/>
            </a:pPr>
            <a:endParaRPr lang="en-US" sz="1600" dirty="0"/>
          </a:p>
          <a:p>
            <a:endParaRPr lang="en-US" sz="18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hlinkClick r:id="rId4"/>
              </a:rPr>
              <a:t>Financial/Banking industry use cases</a:t>
            </a:r>
            <a:br>
              <a:rPr lang="en-US" sz="2000" dirty="0"/>
            </a:br>
            <a:endParaRPr lang="en-US" sz="2000" dirty="0"/>
          </a:p>
        </p:txBody>
      </p:sp>
      <p:sp>
        <p:nvSpPr>
          <p:cNvPr id="6" name="Slide Number Placeholder 5">
            <a:extLst>
              <a:ext uri="{FF2B5EF4-FFF2-40B4-BE49-F238E27FC236}">
                <a16:creationId xmlns:a16="http://schemas.microsoft.com/office/drawing/2014/main" id="{6C16EA29-8F6C-D78E-861B-40B1B25A8A5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D13951F-41DF-824B-BDB6-B5C0F60D0109}" type="slidenum">
              <a:rPr lang="en-US">
                <a:solidFill>
                  <a:schemeClr val="tx1">
                    <a:alpha val="80000"/>
                  </a:schemeClr>
                </a:solidFill>
              </a:rPr>
              <a:pPr>
                <a:spcAft>
                  <a:spcPts val="600"/>
                </a:spcAft>
              </a:pPr>
              <a:t>25</a:t>
            </a:fld>
            <a:endParaRPr lang="en-US">
              <a:solidFill>
                <a:schemeClr val="tx1">
                  <a:alpha val="80000"/>
                </a:schemeClr>
              </a:solidFill>
            </a:endParaRPr>
          </a:p>
        </p:txBody>
      </p:sp>
      <p:sp>
        <p:nvSpPr>
          <p:cNvPr id="3" name="Footer Placeholder 2">
            <a:extLst>
              <a:ext uri="{FF2B5EF4-FFF2-40B4-BE49-F238E27FC236}">
                <a16:creationId xmlns:a16="http://schemas.microsoft.com/office/drawing/2014/main" id="{02C655C5-9C7E-F5A4-7BF1-EEF8FB2E117E}"/>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1873554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7E8C86-70FD-4348-8DA0-DFC93D45C8E2}"/>
              </a:ext>
            </a:extLst>
          </p:cNvPr>
          <p:cNvSpPr txBox="1"/>
          <p:nvPr/>
        </p:nvSpPr>
        <p:spPr>
          <a:xfrm>
            <a:off x="6746628" y="1783959"/>
            <a:ext cx="4645250" cy="288911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a:latin typeface="+mj-lt"/>
                <a:ea typeface="+mj-ea"/>
                <a:cs typeface="+mj-cs"/>
              </a:rPr>
              <a:t>Extraction</a:t>
            </a:r>
          </a:p>
        </p:txBody>
      </p:sp>
      <p:sp>
        <p:nvSpPr>
          <p:cNvPr id="13" name="Freeform: Shape 1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screenshot of a cell phone&#10;&#10;Description automatically generated">
            <a:extLst>
              <a:ext uri="{FF2B5EF4-FFF2-40B4-BE49-F238E27FC236}">
                <a16:creationId xmlns:a16="http://schemas.microsoft.com/office/drawing/2014/main" id="{2DAFD934-E5B0-8A4E-B77B-00CD64329929}"/>
              </a:ext>
            </a:extLst>
          </p:cNvPr>
          <p:cNvPicPr>
            <a:picLocks noChangeAspect="1"/>
          </p:cNvPicPr>
          <p:nvPr/>
        </p:nvPicPr>
        <p:blipFill rotWithShape="1">
          <a:blip r:embed="rId2"/>
          <a:srcRect r="9814"/>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3" name="Slide Number Placeholder 2">
            <a:extLst>
              <a:ext uri="{FF2B5EF4-FFF2-40B4-BE49-F238E27FC236}">
                <a16:creationId xmlns:a16="http://schemas.microsoft.com/office/drawing/2014/main" id="{857B16AA-1D24-7240-BF43-BD6A292176B7}"/>
              </a:ext>
            </a:extLst>
          </p:cNvPr>
          <p:cNvSpPr>
            <a:spLocks noGrp="1"/>
          </p:cNvSpPr>
          <p:nvPr>
            <p:ph type="sldNum" sz="quarter" idx="12"/>
          </p:nvPr>
        </p:nvSpPr>
        <p:spPr>
          <a:xfrm>
            <a:off x="11003280" y="603504"/>
            <a:ext cx="548640" cy="548640"/>
          </a:xfrm>
          <a:prstGeom prst="ellipse">
            <a:avLst/>
          </a:prstGeom>
          <a:solidFill>
            <a:srgbClr val="7F7F7F"/>
          </a:solidFill>
        </p:spPr>
        <p:txBody>
          <a:bodyPr vert="horz" lIns="91440" tIns="45720" rIns="91440" bIns="45720" rtlCol="0" anchor="ctr">
            <a:normAutofit/>
          </a:bodyPr>
          <a:lstStyle/>
          <a:p>
            <a:pPr algn="ctr">
              <a:spcAft>
                <a:spcPts val="600"/>
              </a:spcAft>
              <a:defRPr/>
            </a:pPr>
            <a:fld id="{AD13951F-41DF-824B-BDB6-B5C0F60D0109}" type="slidenum">
              <a:rPr lang="en-US" sz="1500">
                <a:solidFill>
                  <a:srgbClr val="FFFFFF"/>
                </a:solidFill>
                <a:latin typeface="Calibri" panose="020F0502020204030204"/>
              </a:rPr>
              <a:pPr algn="ctr">
                <a:spcAft>
                  <a:spcPts val="600"/>
                </a:spcAft>
                <a:defRPr/>
              </a:pPr>
              <a:t>26</a:t>
            </a:fld>
            <a:endParaRPr lang="en-US" sz="1500">
              <a:solidFill>
                <a:srgbClr val="FFFFFF"/>
              </a:solidFill>
              <a:latin typeface="Calibri" panose="020F0502020204030204"/>
            </a:endParaRPr>
          </a:p>
        </p:txBody>
      </p:sp>
      <p:sp>
        <p:nvSpPr>
          <p:cNvPr id="2" name="Footer Placeholder 1">
            <a:extLst>
              <a:ext uri="{FF2B5EF4-FFF2-40B4-BE49-F238E27FC236}">
                <a16:creationId xmlns:a16="http://schemas.microsoft.com/office/drawing/2014/main" id="{5C1C91BA-D0F2-D760-9F69-F99A4CFED4C9}"/>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219319107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6" name="Freeform: Shape 15">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4EAB5FB-61E0-CCC5-4332-0B189B0E7C31}"/>
              </a:ext>
            </a:extLst>
          </p:cNvPr>
          <p:cNvSpPr>
            <a:spLocks noGrp="1"/>
          </p:cNvSpPr>
          <p:nvPr>
            <p:ph type="title"/>
          </p:nvPr>
        </p:nvSpPr>
        <p:spPr>
          <a:xfrm>
            <a:off x="765051" y="662400"/>
            <a:ext cx="3384000" cy="1492132"/>
          </a:xfrm>
        </p:spPr>
        <p:txBody>
          <a:bodyPr anchor="t">
            <a:normAutofit/>
          </a:bodyPr>
          <a:lstStyle/>
          <a:p>
            <a:r>
              <a:rPr lang="en-US" sz="3400">
                <a:solidFill>
                  <a:schemeClr val="bg1"/>
                </a:solidFill>
              </a:rPr>
              <a:t>Seminal Text on the Semantic Web</a:t>
            </a:r>
          </a:p>
        </p:txBody>
      </p:sp>
      <p:sp>
        <p:nvSpPr>
          <p:cNvPr id="3" name="Content Placeholder 2">
            <a:extLst>
              <a:ext uri="{FF2B5EF4-FFF2-40B4-BE49-F238E27FC236}">
                <a16:creationId xmlns:a16="http://schemas.microsoft.com/office/drawing/2014/main" id="{D63E77EA-D287-0D78-E7A1-1DAA111E2A52}"/>
              </a:ext>
            </a:extLst>
          </p:cNvPr>
          <p:cNvSpPr>
            <a:spLocks noGrp="1"/>
          </p:cNvSpPr>
          <p:nvPr>
            <p:ph idx="1"/>
          </p:nvPr>
        </p:nvSpPr>
        <p:spPr>
          <a:xfrm>
            <a:off x="765051" y="2286000"/>
            <a:ext cx="3384000" cy="3844800"/>
          </a:xfrm>
        </p:spPr>
        <p:txBody>
          <a:bodyPr>
            <a:normAutofit/>
          </a:bodyPr>
          <a:lstStyle/>
          <a:p>
            <a:r>
              <a:rPr lang="en-US" sz="2000" b="1" i="0" u="none" strike="noStrike" dirty="0">
                <a:solidFill>
                  <a:schemeClr val="bg1">
                    <a:alpha val="60000"/>
                  </a:schemeClr>
                </a:solidFill>
                <a:effectLst/>
                <a:latin typeface="Amazon Ember"/>
              </a:rPr>
              <a:t>Programming the Semantic Web: Build Flexible Applications with Graph Data 1st Edition ( Published, nearly 35 years ago, 2009)</a:t>
            </a:r>
          </a:p>
          <a:p>
            <a:r>
              <a:rPr lang="en-US" sz="2000" b="0" i="0" dirty="0">
                <a:solidFill>
                  <a:schemeClr val="bg1">
                    <a:alpha val="60000"/>
                  </a:schemeClr>
                </a:solidFill>
                <a:effectLst/>
                <a:latin typeface="Amazon Ember"/>
              </a:rPr>
              <a:t>Authors</a:t>
            </a:r>
          </a:p>
          <a:p>
            <a:pPr lvl="1"/>
            <a:r>
              <a:rPr lang="en-US" sz="1600" b="0" i="0" u="none" strike="noStrike" dirty="0">
                <a:solidFill>
                  <a:schemeClr val="bg1">
                    <a:alpha val="60000"/>
                  </a:schemeClr>
                </a:solidFill>
                <a:effectLst/>
                <a:latin typeface="Amazon Ember"/>
                <a:hlinkClick r:id="rId3"/>
              </a:rPr>
              <a:t>Toby Segaran</a:t>
            </a:r>
            <a:r>
              <a:rPr lang="en-US" sz="1600" b="0" i="0" dirty="0">
                <a:solidFill>
                  <a:schemeClr val="bg1">
                    <a:alpha val="60000"/>
                  </a:schemeClr>
                </a:solidFill>
                <a:effectLst/>
                <a:latin typeface="Amazon Ember"/>
              </a:rPr>
              <a:t> </a:t>
            </a:r>
          </a:p>
          <a:p>
            <a:pPr lvl="1"/>
            <a:r>
              <a:rPr lang="en-US" sz="1600" b="0" i="0" u="none" strike="noStrike" dirty="0">
                <a:solidFill>
                  <a:schemeClr val="bg1">
                    <a:alpha val="60000"/>
                  </a:schemeClr>
                </a:solidFill>
                <a:effectLst/>
                <a:latin typeface="Amazon Ember"/>
                <a:hlinkClick r:id="rId4"/>
              </a:rPr>
              <a:t>Colin Evans</a:t>
            </a:r>
            <a:endParaRPr lang="en-US" sz="1600" u="none" strike="noStrike" dirty="0">
              <a:solidFill>
                <a:schemeClr val="bg1">
                  <a:alpha val="60000"/>
                </a:schemeClr>
              </a:solidFill>
              <a:latin typeface="Amazon Ember"/>
            </a:endParaRPr>
          </a:p>
          <a:p>
            <a:pPr lvl="1"/>
            <a:r>
              <a:rPr lang="en-US" sz="1600" b="0" i="0" u="none" strike="noStrike" dirty="0">
                <a:solidFill>
                  <a:schemeClr val="bg1">
                    <a:alpha val="60000"/>
                  </a:schemeClr>
                </a:solidFill>
                <a:effectLst/>
                <a:latin typeface="Amazon Ember"/>
                <a:hlinkClick r:id="rId5"/>
              </a:rPr>
              <a:t>Jamie Taylor</a:t>
            </a:r>
            <a:endParaRPr lang="en-US" sz="1600" b="0" i="0" dirty="0">
              <a:solidFill>
                <a:schemeClr val="bg1">
                  <a:alpha val="60000"/>
                </a:schemeClr>
              </a:solidFill>
              <a:effectLst/>
              <a:latin typeface="Amazon Ember"/>
            </a:endParaRPr>
          </a:p>
          <a:p>
            <a:endParaRPr lang="en-US" sz="2000" dirty="0">
              <a:solidFill>
                <a:schemeClr val="bg1">
                  <a:alpha val="60000"/>
                </a:schemeClr>
              </a:solidFill>
            </a:endParaRPr>
          </a:p>
        </p:txBody>
      </p:sp>
      <p:pic>
        <p:nvPicPr>
          <p:cNvPr id="7" name="Picture 6">
            <a:extLst>
              <a:ext uri="{FF2B5EF4-FFF2-40B4-BE49-F238E27FC236}">
                <a16:creationId xmlns:a16="http://schemas.microsoft.com/office/drawing/2014/main" id="{9A9CBF32-95D2-A7AC-8B9F-2465991AA6B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963267" y="443315"/>
            <a:ext cx="5942468" cy="5571062"/>
          </a:xfrm>
          <a:prstGeom prst="rect">
            <a:avLst/>
          </a:prstGeom>
        </p:spPr>
      </p:pic>
      <p:sp>
        <p:nvSpPr>
          <p:cNvPr id="5" name="Slide Number Placeholder 4">
            <a:extLst>
              <a:ext uri="{FF2B5EF4-FFF2-40B4-BE49-F238E27FC236}">
                <a16:creationId xmlns:a16="http://schemas.microsoft.com/office/drawing/2014/main" id="{DECF72F1-4A30-4BFB-B11A-6DB63F96C6E6}"/>
              </a:ext>
            </a:extLst>
          </p:cNvPr>
          <p:cNvSpPr>
            <a:spLocks noGrp="1"/>
          </p:cNvSpPr>
          <p:nvPr>
            <p:ph type="sldNum" sz="quarter" idx="12"/>
          </p:nvPr>
        </p:nvSpPr>
        <p:spPr>
          <a:xfrm>
            <a:off x="10365474" y="6375679"/>
            <a:ext cx="1059763" cy="345796"/>
          </a:xfrm>
        </p:spPr>
        <p:txBody>
          <a:bodyPr>
            <a:normAutofit/>
          </a:bodyPr>
          <a:lstStyle/>
          <a:p>
            <a:pPr>
              <a:spcAft>
                <a:spcPts val="600"/>
              </a:spcAft>
            </a:pPr>
            <a:fld id="{AD13951F-41DF-824B-BDB6-B5C0F60D0109}" type="slidenum">
              <a:rPr lang="en-US">
                <a:solidFill>
                  <a:schemeClr val="tx1">
                    <a:alpha val="60000"/>
                  </a:schemeClr>
                </a:solidFill>
              </a:rPr>
              <a:pPr>
                <a:spcAft>
                  <a:spcPts val="600"/>
                </a:spcAft>
              </a:pPr>
              <a:t>27</a:t>
            </a:fld>
            <a:endParaRPr lang="en-US">
              <a:solidFill>
                <a:schemeClr val="tx1">
                  <a:alpha val="60000"/>
                </a:schemeClr>
              </a:solidFill>
            </a:endParaRPr>
          </a:p>
        </p:txBody>
      </p:sp>
      <p:sp>
        <p:nvSpPr>
          <p:cNvPr id="8" name="TextBox 7">
            <a:extLst>
              <a:ext uri="{FF2B5EF4-FFF2-40B4-BE49-F238E27FC236}">
                <a16:creationId xmlns:a16="http://schemas.microsoft.com/office/drawing/2014/main" id="{B5DCF5B7-49FD-3AE6-4643-175E47B17D31}"/>
              </a:ext>
            </a:extLst>
          </p:cNvPr>
          <p:cNvSpPr txBox="1"/>
          <p:nvPr/>
        </p:nvSpPr>
        <p:spPr>
          <a:xfrm>
            <a:off x="8208014" y="5653075"/>
            <a:ext cx="3631122" cy="1477328"/>
          </a:xfrm>
          <a:prstGeom prst="rect">
            <a:avLst/>
          </a:prstGeom>
          <a:noFill/>
        </p:spPr>
        <p:txBody>
          <a:bodyPr wrap="none" rtlCol="0">
            <a:spAutoFit/>
          </a:bodyPr>
          <a:lstStyle/>
          <a:p>
            <a:r>
              <a:rPr lang="en-US" dirty="0">
                <a:latin typeface="IBM Plex Mono" panose="020B0509050203000203" pitchFamily="49" charset="77"/>
              </a:rPr>
              <a:t>Build </a:t>
            </a:r>
          </a:p>
          <a:p>
            <a:r>
              <a:rPr lang="en-US" dirty="0">
                <a:latin typeface="IBM Plex Mono" panose="020B0509050203000203" pitchFamily="49" charset="77"/>
              </a:rPr>
              <a:t>flexible</a:t>
            </a:r>
          </a:p>
          <a:p>
            <a:r>
              <a:rPr lang="en-US" dirty="0">
                <a:latin typeface="IBM Plex Mono" panose="020B0509050203000203" pitchFamily="49" charset="77"/>
              </a:rPr>
              <a:t>Applications with</a:t>
            </a:r>
          </a:p>
          <a:p>
            <a:r>
              <a:rPr lang="en-US" dirty="0">
                <a:latin typeface="IBM Plex Mono" panose="020B0509050203000203" pitchFamily="49" charset="77"/>
              </a:rPr>
              <a:t>Semantic data,</a:t>
            </a:r>
          </a:p>
          <a:p>
            <a:r>
              <a:rPr lang="en-US" dirty="0">
                <a:latin typeface="IBM Plex Mono" panose="020B0509050203000203" pitchFamily="49" charset="77"/>
              </a:rPr>
              <a:t>Expressed as a Graph Data</a:t>
            </a:r>
          </a:p>
        </p:txBody>
      </p:sp>
      <p:sp>
        <p:nvSpPr>
          <p:cNvPr id="4" name="Footer Placeholder 3">
            <a:extLst>
              <a:ext uri="{FF2B5EF4-FFF2-40B4-BE49-F238E27FC236}">
                <a16:creationId xmlns:a16="http://schemas.microsoft.com/office/drawing/2014/main" id="{CE255831-14D5-22BE-595A-3021F037CEA3}"/>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2095274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F3F29B-1A8D-3DD4-33A5-3EF5F83E8F45}"/>
              </a:ext>
            </a:extLst>
          </p:cNvPr>
          <p:cNvSpPr>
            <a:spLocks noGrp="1"/>
          </p:cNvSpPr>
          <p:nvPr>
            <p:ph type="sldNum" sz="quarter" idx="12"/>
          </p:nvPr>
        </p:nvSpPr>
        <p:spPr/>
        <p:txBody>
          <a:bodyPr/>
          <a:lstStyle/>
          <a:p>
            <a:fld id="{AD13951F-41DF-824B-BDB6-B5C0F60D0109}" type="slidenum">
              <a:rPr lang="en-US" smtClean="0"/>
              <a:t>28</a:t>
            </a:fld>
            <a:endParaRPr lang="en-US"/>
          </a:p>
        </p:txBody>
      </p:sp>
      <p:sp>
        <p:nvSpPr>
          <p:cNvPr id="5" name="TextBox 4">
            <a:extLst>
              <a:ext uri="{FF2B5EF4-FFF2-40B4-BE49-F238E27FC236}">
                <a16:creationId xmlns:a16="http://schemas.microsoft.com/office/drawing/2014/main" id="{70A6425D-465A-6A18-0CF3-7B3F4AC59F28}"/>
              </a:ext>
            </a:extLst>
          </p:cNvPr>
          <p:cNvSpPr txBox="1"/>
          <p:nvPr/>
        </p:nvSpPr>
        <p:spPr>
          <a:xfrm>
            <a:off x="1131024" y="6168660"/>
            <a:ext cx="4273548" cy="370611"/>
          </a:xfrm>
          <a:prstGeom prst="rect">
            <a:avLst/>
          </a:prstGeom>
        </p:spPr>
        <p:txBody>
          <a:bodyPr vert="horz" lIns="91440" tIns="45720" rIns="91440" bIns="45720" rtlCol="0">
            <a:normAutofit/>
          </a:bodyPr>
          <a:lstStyle/>
          <a:p>
            <a:pPr>
              <a:lnSpc>
                <a:spcPct val="90000"/>
              </a:lnSpc>
              <a:spcAft>
                <a:spcPts val="600"/>
              </a:spcAft>
            </a:pPr>
            <a:r>
              <a:rPr lang="en-US" dirty="0"/>
              <a:t>https://</a:t>
            </a:r>
            <a:r>
              <a:rPr lang="en-US" dirty="0" err="1"/>
              <a:t>github.com</a:t>
            </a:r>
            <a:r>
              <a:rPr lang="en-US" dirty="0"/>
              <a:t>/Grant-Steinfeld</a:t>
            </a:r>
          </a:p>
        </p:txBody>
      </p:sp>
      <p:pic>
        <p:nvPicPr>
          <p:cNvPr id="6" name="Picture 5">
            <a:extLst>
              <a:ext uri="{FF2B5EF4-FFF2-40B4-BE49-F238E27FC236}">
                <a16:creationId xmlns:a16="http://schemas.microsoft.com/office/drawing/2014/main" id="{AF882111-3E9F-2A76-0484-5215C3B9DD14}"/>
              </a:ext>
            </a:extLst>
          </p:cNvPr>
          <p:cNvPicPr>
            <a:picLocks noChangeAspect="1"/>
          </p:cNvPicPr>
          <p:nvPr/>
        </p:nvPicPr>
        <p:blipFill rotWithShape="1">
          <a:blip r:embed="rId2">
            <a:duotone>
              <a:prstClr val="black"/>
              <a:prstClr val="white"/>
            </a:duotone>
          </a:blip>
          <a:srcRect t="10303" r="-1" b="12100"/>
          <a:stretch/>
        </p:blipFill>
        <p:spPr>
          <a:xfrm>
            <a:off x="522081" y="6168661"/>
            <a:ext cx="488738" cy="370611"/>
          </a:xfrm>
          <a:prstGeom prst="rect">
            <a:avLst/>
          </a:prstGeom>
        </p:spPr>
      </p:pic>
      <p:sp>
        <p:nvSpPr>
          <p:cNvPr id="7" name="TextBox 6">
            <a:extLst>
              <a:ext uri="{FF2B5EF4-FFF2-40B4-BE49-F238E27FC236}">
                <a16:creationId xmlns:a16="http://schemas.microsoft.com/office/drawing/2014/main" id="{814A7C96-13CD-2D98-3B21-03C7338A2F2E}"/>
              </a:ext>
            </a:extLst>
          </p:cNvPr>
          <p:cNvSpPr txBox="1"/>
          <p:nvPr/>
        </p:nvSpPr>
        <p:spPr>
          <a:xfrm>
            <a:off x="1080784" y="5358939"/>
            <a:ext cx="3232295" cy="369332"/>
          </a:xfrm>
          <a:prstGeom prst="rect">
            <a:avLst/>
          </a:prstGeom>
          <a:noFill/>
        </p:spPr>
        <p:txBody>
          <a:bodyPr wrap="none" rtlCol="0">
            <a:spAutoFit/>
          </a:bodyPr>
          <a:lstStyle/>
          <a:p>
            <a:r>
              <a:rPr lang="en-US" dirty="0" err="1"/>
              <a:t>Grant.Steinfeld@Prudential.com</a:t>
            </a:r>
            <a:endParaRPr lang="en-US" dirty="0"/>
          </a:p>
        </p:txBody>
      </p:sp>
      <p:pic>
        <p:nvPicPr>
          <p:cNvPr id="8" name="Picture 4" descr="Image result for email icon">
            <a:extLst>
              <a:ext uri="{FF2B5EF4-FFF2-40B4-BE49-F238E27FC236}">
                <a16:creationId xmlns:a16="http://schemas.microsoft.com/office/drawing/2014/main" id="{27C45553-84BD-1E43-A065-EA101CE1F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479" y="5253478"/>
            <a:ext cx="488738" cy="500957"/>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393698AB-39FB-C2A4-3C72-51F0C871454F}"/>
              </a:ext>
            </a:extLst>
          </p:cNvPr>
          <p:cNvSpPr/>
          <p:nvPr/>
        </p:nvSpPr>
        <p:spPr>
          <a:xfrm>
            <a:off x="4433284" y="-2000649"/>
            <a:ext cx="9486900" cy="86487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Diagram 10">
            <a:extLst>
              <a:ext uri="{FF2B5EF4-FFF2-40B4-BE49-F238E27FC236}">
                <a16:creationId xmlns:a16="http://schemas.microsoft.com/office/drawing/2014/main" id="{AD623682-DD24-89D4-47D5-8CBFAB63ADC2}"/>
              </a:ext>
            </a:extLst>
          </p:cNvPr>
          <p:cNvGraphicFramePr/>
          <p:nvPr>
            <p:extLst>
              <p:ext uri="{D42A27DB-BD31-4B8C-83A1-F6EECF244321}">
                <p14:modId xmlns:p14="http://schemas.microsoft.com/office/powerpoint/2010/main" val="155545080"/>
              </p:ext>
            </p:extLst>
          </p:nvPr>
        </p:nvGraphicFramePr>
        <p:xfrm>
          <a:off x="5507490" y="1778982"/>
          <a:ext cx="3910814" cy="19694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Footer Placeholder 12">
            <a:extLst>
              <a:ext uri="{FF2B5EF4-FFF2-40B4-BE49-F238E27FC236}">
                <a16:creationId xmlns:a16="http://schemas.microsoft.com/office/drawing/2014/main" id="{1D276AD1-DEAD-15D1-7E9C-94E2B3AA4C7E}"/>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909449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6486D-2D7D-4083-8103-70A580F049C2}"/>
              </a:ext>
            </a:extLst>
          </p:cNvPr>
          <p:cNvSpPr>
            <a:spLocks noGrp="1"/>
          </p:cNvSpPr>
          <p:nvPr>
            <p:ph type="title"/>
          </p:nvPr>
        </p:nvSpPr>
        <p:spPr/>
        <p:txBody>
          <a:bodyPr/>
          <a:lstStyle/>
          <a:p>
            <a:r>
              <a:rPr lang="en-US" dirty="0"/>
              <a:t>Graph </a:t>
            </a:r>
            <a:r>
              <a:rPr lang="en-US" dirty="0" err="1"/>
              <a:t>Datastructure</a:t>
            </a:r>
            <a:endParaRPr lang="en-US" dirty="0"/>
          </a:p>
        </p:txBody>
      </p:sp>
      <p:sp>
        <p:nvSpPr>
          <p:cNvPr id="3" name="Content Placeholder 2">
            <a:extLst>
              <a:ext uri="{FF2B5EF4-FFF2-40B4-BE49-F238E27FC236}">
                <a16:creationId xmlns:a16="http://schemas.microsoft.com/office/drawing/2014/main" id="{3E6B86B1-16BF-5F98-CDFC-6C43D889D188}"/>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F4CC2E86-B870-0775-D293-50C982DBF310}"/>
              </a:ext>
            </a:extLst>
          </p:cNvPr>
          <p:cNvSpPr>
            <a:spLocks noGrp="1"/>
          </p:cNvSpPr>
          <p:nvPr>
            <p:ph type="ftr" sz="quarter" idx="11"/>
          </p:nvPr>
        </p:nvSpPr>
        <p:spPr/>
        <p:txBody>
          <a:bodyPr/>
          <a:lstStyle/>
          <a:p>
            <a:r>
              <a:rPr lang="en-US"/>
              <a:t>Graph Data - Generic Presentation </a:t>
            </a:r>
          </a:p>
        </p:txBody>
      </p:sp>
      <p:sp>
        <p:nvSpPr>
          <p:cNvPr id="5" name="Slide Number Placeholder 4">
            <a:extLst>
              <a:ext uri="{FF2B5EF4-FFF2-40B4-BE49-F238E27FC236}">
                <a16:creationId xmlns:a16="http://schemas.microsoft.com/office/drawing/2014/main" id="{40CCE0E0-A197-7E31-B365-CB88E91272BE}"/>
              </a:ext>
            </a:extLst>
          </p:cNvPr>
          <p:cNvSpPr>
            <a:spLocks noGrp="1"/>
          </p:cNvSpPr>
          <p:nvPr>
            <p:ph type="sldNum" sz="quarter" idx="12"/>
          </p:nvPr>
        </p:nvSpPr>
        <p:spPr/>
        <p:txBody>
          <a:bodyPr/>
          <a:lstStyle/>
          <a:p>
            <a:fld id="{AD13951F-41DF-824B-BDB6-B5C0F60D0109}" type="slidenum">
              <a:rPr lang="en-US" smtClean="0"/>
              <a:t>2</a:t>
            </a:fld>
            <a:endParaRPr lang="en-US"/>
          </a:p>
        </p:txBody>
      </p:sp>
      <p:sp>
        <p:nvSpPr>
          <p:cNvPr id="6" name="Content Placeholder 2">
            <a:extLst>
              <a:ext uri="{FF2B5EF4-FFF2-40B4-BE49-F238E27FC236}">
                <a16:creationId xmlns:a16="http://schemas.microsoft.com/office/drawing/2014/main" id="{D7C66BA6-A8AA-C458-DB00-43E6B392D9FB}"/>
              </a:ext>
            </a:extLst>
          </p:cNvPr>
          <p:cNvSpPr txBox="1">
            <a:spLocks/>
          </p:cNvSpPr>
          <p:nvPr/>
        </p:nvSpPr>
        <p:spPr>
          <a:xfrm>
            <a:off x="1991634" y="2705613"/>
            <a:ext cx="6479771" cy="1537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a:p>
            <a:pPr marL="0" indent="0">
              <a:buFont typeface="Arial" panose="020B0604020202020204" pitchFamily="34" charset="0"/>
              <a:buNone/>
            </a:pPr>
            <a:br>
              <a:rPr lang="en-US"/>
            </a:br>
            <a:endParaRPr lang="en-US" dirty="0"/>
          </a:p>
        </p:txBody>
      </p:sp>
      <p:sp>
        <p:nvSpPr>
          <p:cNvPr id="7" name="Oval 6">
            <a:extLst>
              <a:ext uri="{FF2B5EF4-FFF2-40B4-BE49-F238E27FC236}">
                <a16:creationId xmlns:a16="http://schemas.microsoft.com/office/drawing/2014/main" id="{5C8BFE3D-C230-27DB-ECCB-D374AD565A7D}"/>
              </a:ext>
            </a:extLst>
          </p:cNvPr>
          <p:cNvSpPr/>
          <p:nvPr/>
        </p:nvSpPr>
        <p:spPr>
          <a:xfrm>
            <a:off x="1792941" y="2528047"/>
            <a:ext cx="2245659" cy="900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GRANT</a:t>
            </a:r>
          </a:p>
        </p:txBody>
      </p:sp>
      <p:sp>
        <p:nvSpPr>
          <p:cNvPr id="8" name="Oval 7">
            <a:extLst>
              <a:ext uri="{FF2B5EF4-FFF2-40B4-BE49-F238E27FC236}">
                <a16:creationId xmlns:a16="http://schemas.microsoft.com/office/drawing/2014/main" id="{D4F1A967-A402-0857-EDC9-11E2ED05BEBE}"/>
              </a:ext>
            </a:extLst>
          </p:cNvPr>
          <p:cNvSpPr/>
          <p:nvPr/>
        </p:nvSpPr>
        <p:spPr>
          <a:xfrm>
            <a:off x="5208144" y="2485885"/>
            <a:ext cx="2245659" cy="900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STEVE</a:t>
            </a:r>
          </a:p>
        </p:txBody>
      </p:sp>
      <p:sp>
        <p:nvSpPr>
          <p:cNvPr id="9" name="TextBox 8">
            <a:extLst>
              <a:ext uri="{FF2B5EF4-FFF2-40B4-BE49-F238E27FC236}">
                <a16:creationId xmlns:a16="http://schemas.microsoft.com/office/drawing/2014/main" id="{EE7905F0-488C-887B-2ED9-08B32B224597}"/>
              </a:ext>
            </a:extLst>
          </p:cNvPr>
          <p:cNvSpPr txBox="1"/>
          <p:nvPr/>
        </p:nvSpPr>
        <p:spPr>
          <a:xfrm>
            <a:off x="8471405" y="3474360"/>
            <a:ext cx="1133837" cy="2862322"/>
          </a:xfrm>
          <a:prstGeom prst="rect">
            <a:avLst/>
          </a:prstGeom>
          <a:noFill/>
        </p:spPr>
        <p:txBody>
          <a:bodyPr wrap="none" rtlCol="0">
            <a:spAutoFit/>
          </a:bodyPr>
          <a:lstStyle/>
          <a:p>
            <a:r>
              <a:rPr lang="en-US" dirty="0" err="1"/>
              <a:t>Verices</a:t>
            </a:r>
            <a:r>
              <a:rPr lang="en-US" dirty="0"/>
              <a:t> </a:t>
            </a:r>
          </a:p>
          <a:p>
            <a:r>
              <a:rPr lang="en-US" dirty="0"/>
              <a:t>G</a:t>
            </a:r>
          </a:p>
          <a:p>
            <a:r>
              <a:rPr lang="en-US" dirty="0"/>
              <a:t>S</a:t>
            </a:r>
          </a:p>
          <a:p>
            <a:r>
              <a:rPr lang="en-US" dirty="0"/>
              <a:t>R</a:t>
            </a:r>
          </a:p>
          <a:p>
            <a:endParaRPr lang="en-US" dirty="0"/>
          </a:p>
          <a:p>
            <a:r>
              <a:rPr lang="en-US" dirty="0"/>
              <a:t>Edge Pairs</a:t>
            </a:r>
          </a:p>
          <a:p>
            <a:endParaRPr lang="en-US" dirty="0"/>
          </a:p>
          <a:p>
            <a:r>
              <a:rPr lang="en-US" dirty="0"/>
              <a:t>G-S</a:t>
            </a:r>
          </a:p>
          <a:p>
            <a:r>
              <a:rPr lang="en-US" dirty="0"/>
              <a:t>S-R</a:t>
            </a:r>
          </a:p>
          <a:p>
            <a:r>
              <a:rPr lang="en-US" dirty="0"/>
              <a:t>R-S</a:t>
            </a:r>
          </a:p>
        </p:txBody>
      </p:sp>
      <p:sp>
        <p:nvSpPr>
          <p:cNvPr id="10" name="Oval 9">
            <a:extLst>
              <a:ext uri="{FF2B5EF4-FFF2-40B4-BE49-F238E27FC236}">
                <a16:creationId xmlns:a16="http://schemas.microsoft.com/office/drawing/2014/main" id="{38CDD48A-A217-22CC-C823-733A6EC0B0BD}"/>
              </a:ext>
            </a:extLst>
          </p:cNvPr>
          <p:cNvSpPr/>
          <p:nvPr/>
        </p:nvSpPr>
        <p:spPr>
          <a:xfrm>
            <a:off x="5255853" y="4672618"/>
            <a:ext cx="2245659" cy="900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REVATHI</a:t>
            </a:r>
          </a:p>
        </p:txBody>
      </p:sp>
      <p:sp>
        <p:nvSpPr>
          <p:cNvPr id="11" name="Right Arrow 10">
            <a:extLst>
              <a:ext uri="{FF2B5EF4-FFF2-40B4-BE49-F238E27FC236}">
                <a16:creationId xmlns:a16="http://schemas.microsoft.com/office/drawing/2014/main" id="{9F8AFC00-D927-B5A3-E025-4AD8769B4D75}"/>
              </a:ext>
            </a:extLst>
          </p:cNvPr>
          <p:cNvSpPr/>
          <p:nvPr/>
        </p:nvSpPr>
        <p:spPr>
          <a:xfrm>
            <a:off x="4046655" y="2866903"/>
            <a:ext cx="1169544" cy="22324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60E0D954-BBA9-4CEB-D378-143098993FEB}"/>
              </a:ext>
            </a:extLst>
          </p:cNvPr>
          <p:cNvSpPr/>
          <p:nvPr/>
        </p:nvSpPr>
        <p:spPr>
          <a:xfrm rot="5400000">
            <a:off x="5793911" y="3889674"/>
            <a:ext cx="1169544" cy="22324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570B6528-D6C2-7D3C-679D-A1003CED7FEA}"/>
              </a:ext>
            </a:extLst>
          </p:cNvPr>
          <p:cNvSpPr/>
          <p:nvPr/>
        </p:nvSpPr>
        <p:spPr>
          <a:xfrm rot="16200000">
            <a:off x="6017151" y="3886533"/>
            <a:ext cx="1169544" cy="22324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0454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67A67-8783-E544-9C45-FEA5DB7EB146}"/>
              </a:ext>
            </a:extLst>
          </p:cNvPr>
          <p:cNvSpPr>
            <a:spLocks noGrp="1"/>
          </p:cNvSpPr>
          <p:nvPr>
            <p:ph type="title"/>
          </p:nvPr>
        </p:nvSpPr>
        <p:spPr>
          <a:xfrm>
            <a:off x="1865704" y="703330"/>
            <a:ext cx="4624342" cy="1325563"/>
          </a:xfrm>
        </p:spPr>
        <p:txBody>
          <a:bodyPr vert="horz" lIns="91440" tIns="45720" rIns="91440" bIns="45720" rtlCol="0" anchor="ctr">
            <a:normAutofit/>
          </a:bodyPr>
          <a:lstStyle/>
          <a:p>
            <a:r>
              <a:rPr lang="en-US" sz="2100" kern="1200" dirty="0">
                <a:solidFill>
                  <a:schemeClr val="tx1"/>
                </a:solidFill>
                <a:latin typeface="+mj-lt"/>
                <a:ea typeface="+mj-ea"/>
                <a:cs typeface="+mj-cs"/>
              </a:rPr>
              <a:t>Thank you!!</a:t>
            </a:r>
            <a:br>
              <a:rPr lang="en-US" sz="2100" kern="1200" dirty="0">
                <a:solidFill>
                  <a:schemeClr val="tx1"/>
                </a:solidFill>
                <a:latin typeface="+mj-lt"/>
                <a:ea typeface="+mj-ea"/>
                <a:cs typeface="+mj-cs"/>
              </a:rPr>
            </a:br>
            <a:br>
              <a:rPr lang="en-US" sz="2100" kern="1200" dirty="0">
                <a:solidFill>
                  <a:schemeClr val="tx1"/>
                </a:solidFill>
                <a:latin typeface="+mj-lt"/>
                <a:ea typeface="+mj-ea"/>
                <a:cs typeface="+mj-cs"/>
              </a:rPr>
            </a:br>
            <a:br>
              <a:rPr lang="en-US" sz="2100" kern="1200" dirty="0">
                <a:solidFill>
                  <a:schemeClr val="tx1"/>
                </a:solidFill>
                <a:latin typeface="+mj-lt"/>
                <a:ea typeface="+mj-ea"/>
                <a:cs typeface="+mj-cs"/>
              </a:rPr>
            </a:br>
            <a:endParaRPr lang="en-US" sz="2100" kern="1200" dirty="0">
              <a:solidFill>
                <a:schemeClr val="tx1"/>
              </a:solidFill>
              <a:latin typeface="+mj-lt"/>
              <a:ea typeface="+mj-ea"/>
              <a:cs typeface="+mj-cs"/>
            </a:endParaRPr>
          </a:p>
        </p:txBody>
      </p:sp>
      <p:sp>
        <p:nvSpPr>
          <p:cNvPr id="4" name="Slide Number Placeholder 3">
            <a:extLst>
              <a:ext uri="{FF2B5EF4-FFF2-40B4-BE49-F238E27FC236}">
                <a16:creationId xmlns:a16="http://schemas.microsoft.com/office/drawing/2014/main" id="{39E03F8C-84F7-E44B-92CA-2867C4975907}"/>
              </a:ext>
            </a:extLst>
          </p:cNvPr>
          <p:cNvSpPr>
            <a:spLocks noGrp="1"/>
          </p:cNvSpPr>
          <p:nvPr>
            <p:ph type="sldNum" sz="quarter" idx="12"/>
          </p:nvPr>
        </p:nvSpPr>
        <p:spPr>
          <a:xfrm>
            <a:off x="804484" y="599325"/>
            <a:ext cx="548640" cy="548640"/>
          </a:xfrm>
          <a:prstGeom prst="ellipse">
            <a:avLst/>
          </a:prstGeom>
          <a:solidFill>
            <a:srgbClr val="7F7F7F"/>
          </a:solidFill>
        </p:spPr>
        <p:txBody>
          <a:bodyPr vert="horz" lIns="91440" tIns="45720" rIns="91440" bIns="45720" rtlCol="0" anchor="ctr">
            <a:normAutofit/>
          </a:bodyPr>
          <a:lstStyle/>
          <a:p>
            <a:pPr algn="ctr">
              <a:spcAft>
                <a:spcPts val="600"/>
              </a:spcAft>
              <a:defRPr/>
            </a:pPr>
            <a:fld id="{AD13951F-41DF-824B-BDB6-B5C0F60D0109}" type="slidenum">
              <a:rPr lang="en-US" sz="1500">
                <a:solidFill>
                  <a:srgbClr val="FFFFFF"/>
                </a:solidFill>
              </a:rPr>
              <a:pPr algn="ctr">
                <a:spcAft>
                  <a:spcPts val="600"/>
                </a:spcAft>
                <a:defRPr/>
              </a:pPr>
              <a:t>29</a:t>
            </a:fld>
            <a:endParaRPr lang="en-US" sz="1500">
              <a:solidFill>
                <a:srgbClr val="FFFFFF"/>
              </a:solidFill>
            </a:endParaRPr>
          </a:p>
        </p:txBody>
      </p:sp>
      <p:sp>
        <p:nvSpPr>
          <p:cNvPr id="18" name="Oval 17">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49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close up of a sign&#10;&#10;Description automatically generated">
            <a:extLst>
              <a:ext uri="{FF2B5EF4-FFF2-40B4-BE49-F238E27FC236}">
                <a16:creationId xmlns:a16="http://schemas.microsoft.com/office/drawing/2014/main" id="{685F506A-F9F2-4B1E-A825-772B3E5DF05E}"/>
              </a:ext>
            </a:extLst>
          </p:cNvPr>
          <p:cNvPicPr>
            <a:picLocks noChangeAspect="1"/>
          </p:cNvPicPr>
          <p:nvPr/>
        </p:nvPicPr>
        <p:blipFill rotWithShape="1">
          <a:blip r:embed="rId3"/>
          <a:srcRect l="14256" r="18997" b="4"/>
          <a:stretch/>
        </p:blipFill>
        <p:spPr>
          <a:xfrm>
            <a:off x="5680087" y="361702"/>
            <a:ext cx="1691640" cy="1691640"/>
          </a:xfrm>
          <a:custGeom>
            <a:avLst/>
            <a:gdLst>
              <a:gd name="connsiteX0" fmla="*/ 978408 w 1956816"/>
              <a:gd name="connsiteY0" fmla="*/ 0 h 1956816"/>
              <a:gd name="connsiteX1" fmla="*/ 1956816 w 1956816"/>
              <a:gd name="connsiteY1" fmla="*/ 978408 h 1956816"/>
              <a:gd name="connsiteX2" fmla="*/ 978408 w 1956816"/>
              <a:gd name="connsiteY2" fmla="*/ 1956816 h 1956816"/>
              <a:gd name="connsiteX3" fmla="*/ 0 w 1956816"/>
              <a:gd name="connsiteY3" fmla="*/ 978408 h 1956816"/>
              <a:gd name="connsiteX4" fmla="*/ 978408 w 1956816"/>
              <a:gd name="connsiteY4" fmla="*/ 0 h 195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6" name="TextBox 5">
            <a:extLst>
              <a:ext uri="{FF2B5EF4-FFF2-40B4-BE49-F238E27FC236}">
                <a16:creationId xmlns:a16="http://schemas.microsoft.com/office/drawing/2014/main" id="{10AAFD42-9997-5142-AA6F-B7AE6A9B2FBA}"/>
              </a:ext>
            </a:extLst>
          </p:cNvPr>
          <p:cNvSpPr txBox="1"/>
          <p:nvPr/>
        </p:nvSpPr>
        <p:spPr>
          <a:xfrm>
            <a:off x="378573" y="1996347"/>
            <a:ext cx="6335048" cy="1970481"/>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dirty="0">
              <a:highlight>
                <a:srgbClr val="FFFF00"/>
              </a:highlight>
            </a:endParaRPr>
          </a:p>
        </p:txBody>
      </p:sp>
      <p:sp>
        <p:nvSpPr>
          <p:cNvPr id="20" name="Freeform: Shape 19">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3660" y="2557569"/>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77D91198-91B5-744C-9928-8AEC2CF6BA6F}"/>
              </a:ext>
            </a:extLst>
          </p:cNvPr>
          <p:cNvPicPr>
            <a:picLocks noChangeAspect="1"/>
          </p:cNvPicPr>
          <p:nvPr/>
        </p:nvPicPr>
        <p:blipFill rotWithShape="1">
          <a:blip r:embed="rId4"/>
          <a:srcRect l="518" r="499" b="-2"/>
          <a:stretch/>
        </p:blipFill>
        <p:spPr>
          <a:xfrm>
            <a:off x="7527584" y="698218"/>
            <a:ext cx="3913376" cy="328156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24" name="Freeform: Shape 23">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3893D43-634F-364A-A1E9-DA6565827D0B}"/>
              </a:ext>
            </a:extLst>
          </p:cNvPr>
          <p:cNvSpPr txBox="1"/>
          <p:nvPr/>
        </p:nvSpPr>
        <p:spPr>
          <a:xfrm>
            <a:off x="8711817" y="99098"/>
            <a:ext cx="3613064" cy="604231"/>
          </a:xfrm>
          <a:prstGeom prst="rect">
            <a:avLst/>
          </a:prstGeom>
        </p:spPr>
        <p:txBody>
          <a:bodyPr vert="horz" lIns="91440" tIns="45720" rIns="91440" bIns="45720" rtlCol="0" anchor="t">
            <a:normAutofit/>
          </a:bodyPr>
          <a:lstStyle/>
          <a:p>
            <a:pPr>
              <a:lnSpc>
                <a:spcPct val="90000"/>
              </a:lnSpc>
              <a:spcAft>
                <a:spcPts val="600"/>
              </a:spcAft>
            </a:pPr>
            <a:r>
              <a:rPr lang="en-US" sz="1700" u="sng" dirty="0">
                <a:solidFill>
                  <a:schemeClr val="accent6">
                    <a:lumMod val="60000"/>
                    <a:lumOff val="40000"/>
                  </a:schemeClr>
                </a:solidFill>
                <a:highlight>
                  <a:srgbClr val="000000"/>
                </a:highlight>
                <a:hlinkClick r:id="rId5">
                  <a:extLst>
                    <a:ext uri="{A12FA001-AC4F-418D-AE19-62706E023703}">
                      <ahyp:hlinkClr xmlns:ahyp="http://schemas.microsoft.com/office/drawing/2018/hyperlinkcolor" val="tx"/>
                    </a:ext>
                  </a:extLst>
                </a:hlinkClick>
              </a:rPr>
              <a:t>https://github.com/Grant-Steinfeld</a:t>
            </a:r>
            <a:endParaRPr lang="en-US" sz="1700" u="sng" dirty="0">
              <a:solidFill>
                <a:schemeClr val="accent6">
                  <a:lumMod val="60000"/>
                  <a:lumOff val="40000"/>
                </a:schemeClr>
              </a:solidFill>
              <a:highlight>
                <a:srgbClr val="000000"/>
              </a:highlight>
            </a:endParaRPr>
          </a:p>
          <a:p>
            <a:pPr>
              <a:lnSpc>
                <a:spcPct val="90000"/>
              </a:lnSpc>
              <a:spcAft>
                <a:spcPts val="600"/>
              </a:spcAft>
            </a:pPr>
            <a:endParaRPr lang="en-US" sz="1700" u="sng" dirty="0">
              <a:solidFill>
                <a:schemeClr val="accent6">
                  <a:lumMod val="60000"/>
                  <a:lumOff val="40000"/>
                </a:schemeClr>
              </a:solidFill>
              <a:highlight>
                <a:srgbClr val="000000"/>
              </a:highlight>
            </a:endParaRPr>
          </a:p>
        </p:txBody>
      </p:sp>
      <p:pic>
        <p:nvPicPr>
          <p:cNvPr id="1026" name="Picture 2">
            <a:extLst>
              <a:ext uri="{FF2B5EF4-FFF2-40B4-BE49-F238E27FC236}">
                <a16:creationId xmlns:a16="http://schemas.microsoft.com/office/drawing/2014/main" id="{EAED46C5-E6B8-E004-CCB6-7B5D1E0137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4932" y="2765953"/>
            <a:ext cx="5080000" cy="2743200"/>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11">
            <a:extLst>
              <a:ext uri="{FF2B5EF4-FFF2-40B4-BE49-F238E27FC236}">
                <a16:creationId xmlns:a16="http://schemas.microsoft.com/office/drawing/2014/main" id="{761BF2EB-387B-07F0-233A-C8D54EA31104}"/>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3264449482"/>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167A364-CFF2-CE31-ABA7-32C9B65BC634}"/>
              </a:ext>
            </a:extLst>
          </p:cNvPr>
          <p:cNvPicPr>
            <a:picLocks noGrp="1" noChangeAspect="1"/>
          </p:cNvPicPr>
          <p:nvPr>
            <p:ph idx="1"/>
          </p:nvPr>
        </p:nvPicPr>
        <p:blipFill rotWithShape="1">
          <a:blip r:embed="rId3"/>
          <a:srcRect r="1800" b="-2"/>
          <a:stretch/>
        </p:blipFill>
        <p:spPr>
          <a:xfrm>
            <a:off x="626590" y="317578"/>
            <a:ext cx="10851111" cy="3508437"/>
          </a:xfrm>
          <a:prstGeom prst="rect">
            <a:avLst/>
          </a:prstGeom>
        </p:spPr>
      </p:pic>
      <p:sp>
        <p:nvSpPr>
          <p:cNvPr id="2" name="Title 1">
            <a:extLst>
              <a:ext uri="{FF2B5EF4-FFF2-40B4-BE49-F238E27FC236}">
                <a16:creationId xmlns:a16="http://schemas.microsoft.com/office/drawing/2014/main" id="{EFC4AE26-E612-F9E0-35DF-82074D74C259}"/>
              </a:ext>
            </a:extLst>
          </p:cNvPr>
          <p:cNvSpPr>
            <a:spLocks noGrp="1"/>
          </p:cNvSpPr>
          <p:nvPr>
            <p:ph type="title"/>
          </p:nvPr>
        </p:nvSpPr>
        <p:spPr>
          <a:xfrm>
            <a:off x="630936" y="4018137"/>
            <a:ext cx="4569060" cy="2129586"/>
          </a:xfrm>
          <a:noFill/>
        </p:spPr>
        <p:txBody>
          <a:bodyPr vert="horz" lIns="91440" tIns="45720" rIns="91440" bIns="45720" rtlCol="0" anchor="t">
            <a:normAutofit/>
          </a:bodyPr>
          <a:lstStyle/>
          <a:p>
            <a:r>
              <a:rPr lang="en-US" sz="4800">
                <a:solidFill>
                  <a:schemeClr val="bg1"/>
                </a:solidFill>
              </a:rPr>
              <a:t>Comparison</a:t>
            </a:r>
          </a:p>
        </p:txBody>
      </p:sp>
      <p:sp>
        <p:nvSpPr>
          <p:cNvPr id="4" name="Text Placeholder 3">
            <a:extLst>
              <a:ext uri="{FF2B5EF4-FFF2-40B4-BE49-F238E27FC236}">
                <a16:creationId xmlns:a16="http://schemas.microsoft.com/office/drawing/2014/main" id="{4D71F287-97F2-E1F8-B735-2844D3EC348A}"/>
              </a:ext>
            </a:extLst>
          </p:cNvPr>
          <p:cNvSpPr>
            <a:spLocks noGrp="1"/>
          </p:cNvSpPr>
          <p:nvPr>
            <p:ph type="body" sz="half" idx="2"/>
          </p:nvPr>
        </p:nvSpPr>
        <p:spPr>
          <a:xfrm>
            <a:off x="5486080" y="4018143"/>
            <a:ext cx="5674105" cy="2129599"/>
          </a:xfrm>
          <a:noFill/>
        </p:spPr>
        <p:txBody>
          <a:bodyPr vert="horz" lIns="91440" tIns="45720" rIns="91440" bIns="45720" rtlCol="0" anchor="t">
            <a:normAutofit/>
          </a:bodyPr>
          <a:lstStyle/>
          <a:p>
            <a:pPr indent="-228600">
              <a:buFont typeface="Arial" panose="020B0604020202020204" pitchFamily="34" charset="0"/>
              <a:buChar char="•"/>
            </a:pPr>
            <a:r>
              <a:rPr lang="en-US" sz="1800">
                <a:solidFill>
                  <a:schemeClr val="bg1"/>
                </a:solidFill>
              </a:rPr>
              <a:t>RDBs ( MySQL, MSSQL, DB2 etc )</a:t>
            </a:r>
          </a:p>
          <a:p>
            <a:pPr indent="-228600">
              <a:buFont typeface="Arial" panose="020B0604020202020204" pitchFamily="34" charset="0"/>
              <a:buChar char="•"/>
            </a:pPr>
            <a:endParaRPr lang="en-US" sz="1800">
              <a:solidFill>
                <a:schemeClr val="bg1"/>
              </a:solidFill>
            </a:endParaRPr>
          </a:p>
          <a:p>
            <a:pPr indent="-228600">
              <a:buFont typeface="Arial" panose="020B0604020202020204" pitchFamily="34" charset="0"/>
              <a:buChar char="•"/>
            </a:pPr>
            <a:r>
              <a:rPr lang="en-US" sz="1800">
                <a:solidFill>
                  <a:schemeClr val="bg1"/>
                </a:solidFill>
              </a:rPr>
              <a:t>NoSQL ( CouchDB, MongoDB, DocumentDB, etc )</a:t>
            </a:r>
          </a:p>
          <a:p>
            <a:pPr indent="-228600">
              <a:buFont typeface="Arial" panose="020B0604020202020204" pitchFamily="34" charset="0"/>
              <a:buChar char="•"/>
            </a:pPr>
            <a:endParaRPr lang="en-US" sz="1800">
              <a:solidFill>
                <a:schemeClr val="bg1"/>
              </a:solidFill>
            </a:endParaRPr>
          </a:p>
          <a:p>
            <a:pPr indent="-228600">
              <a:buFont typeface="Arial" panose="020B0604020202020204" pitchFamily="34" charset="0"/>
              <a:buChar char="•"/>
            </a:pPr>
            <a:r>
              <a:rPr lang="en-US" sz="1800">
                <a:solidFill>
                  <a:schemeClr val="bg1"/>
                </a:solidFill>
              </a:rPr>
              <a:t>Semantic Graph DB ( Neo4j, allegroGraph(agraph) )</a:t>
            </a:r>
          </a:p>
        </p:txBody>
      </p:sp>
      <p:sp>
        <p:nvSpPr>
          <p:cNvPr id="6" name="Slide Number Placeholder 5">
            <a:extLst>
              <a:ext uri="{FF2B5EF4-FFF2-40B4-BE49-F238E27FC236}">
                <a16:creationId xmlns:a16="http://schemas.microsoft.com/office/drawing/2014/main" id="{6C16EA29-8F6C-D78E-861B-40B1B25A8A57}"/>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defRPr/>
            </a:pPr>
            <a:fld id="{AD13951F-41DF-824B-BDB6-B5C0F60D0109}" type="slidenum">
              <a:rPr lang="en-US">
                <a:solidFill>
                  <a:schemeClr val="bg1"/>
                </a:solidFill>
                <a:latin typeface="Calibri" panose="020F0502020204030204"/>
              </a:rPr>
              <a:pPr algn="ctr">
                <a:spcAft>
                  <a:spcPts val="600"/>
                </a:spcAft>
                <a:defRPr/>
              </a:pPr>
              <a:t>30</a:t>
            </a:fld>
            <a:endParaRPr lang="en-US">
              <a:solidFill>
                <a:schemeClr val="bg1"/>
              </a:solidFill>
              <a:latin typeface="Calibri" panose="020F0502020204030204"/>
            </a:endParaRPr>
          </a:p>
        </p:txBody>
      </p:sp>
      <p:sp>
        <p:nvSpPr>
          <p:cNvPr id="3" name="Footer Placeholder 2">
            <a:extLst>
              <a:ext uri="{FF2B5EF4-FFF2-40B4-BE49-F238E27FC236}">
                <a16:creationId xmlns:a16="http://schemas.microsoft.com/office/drawing/2014/main" id="{A3376F55-D780-705C-1E8F-A3D7B5497270}"/>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2386958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666D-B151-F040-BDA1-4E77A18DAA79}"/>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FFD3A2E5-7567-D141-8AB2-66D8B5DE2853}"/>
              </a:ext>
            </a:extLst>
          </p:cNvPr>
          <p:cNvSpPr>
            <a:spLocks noGrp="1"/>
          </p:cNvSpPr>
          <p:nvPr>
            <p:ph idx="1"/>
          </p:nvPr>
        </p:nvSpPr>
        <p:spPr/>
        <p:txBody>
          <a:bodyPr>
            <a:normAutofit/>
          </a:bodyPr>
          <a:lstStyle/>
          <a:p>
            <a:pPr>
              <a:lnSpc>
                <a:spcPct val="200000"/>
              </a:lnSpc>
            </a:pPr>
            <a:endParaRPr lang="en-US" sz="1700" dirty="0">
              <a:latin typeface="Andale Mono" panose="020B0509000000000004" pitchFamily="49" charset="0"/>
            </a:endParaRPr>
          </a:p>
          <a:p>
            <a:pPr>
              <a:lnSpc>
                <a:spcPct val="200000"/>
              </a:lnSpc>
            </a:pPr>
            <a:r>
              <a:rPr lang="en-US" sz="1700" dirty="0">
                <a:latin typeface="Andale Mono" panose="020B0509000000000004" pitchFamily="49" charset="0"/>
              </a:rPr>
              <a:t>Evans, Colin. </a:t>
            </a:r>
            <a:r>
              <a:rPr lang="en-US" sz="1700" dirty="0">
                <a:latin typeface="Andale Mono" panose="020B0509000000000004" pitchFamily="49" charset="0"/>
                <a:hlinkClick r:id="rId3">
                  <a:extLst>
                    <a:ext uri="{A12FA001-AC4F-418D-AE19-62706E023703}">
                      <ahyp:hlinkClr xmlns:ahyp="http://schemas.microsoft.com/office/drawing/2018/hyperlinkcolor" val="tx"/>
                    </a:ext>
                  </a:extLst>
                </a:hlinkClick>
              </a:rPr>
              <a:t>Programming the Semantic Web: Build Flexible Applications with Graph Data </a:t>
            </a:r>
            <a:r>
              <a:rPr lang="en-US" sz="1700" dirty="0">
                <a:latin typeface="Andale Mono" panose="020B0509000000000004" pitchFamily="49" charset="0"/>
              </a:rPr>
              <a:t>( book on Amazon )</a:t>
            </a:r>
          </a:p>
          <a:p>
            <a:pPr>
              <a:lnSpc>
                <a:spcPct val="200000"/>
              </a:lnSpc>
            </a:pPr>
            <a:r>
              <a:rPr lang="en-US" sz="1700" dirty="0" err="1">
                <a:latin typeface="Andale Mono" panose="020B0509000000000004" pitchFamily="49" charset="0"/>
              </a:rPr>
              <a:t>AllegroGraph</a:t>
            </a:r>
            <a:r>
              <a:rPr lang="en-US" sz="1700" dirty="0">
                <a:latin typeface="Andale Mono" panose="020B0509000000000004" pitchFamily="49" charset="0"/>
              </a:rPr>
              <a:t> (</a:t>
            </a:r>
            <a:r>
              <a:rPr lang="en-US" sz="1700" dirty="0" err="1">
                <a:latin typeface="Andale Mono" panose="020B0509000000000004" pitchFamily="49" charset="0"/>
              </a:rPr>
              <a:t>agraph</a:t>
            </a:r>
            <a:r>
              <a:rPr lang="en-US" sz="1700" dirty="0">
                <a:latin typeface="Andale Mono" panose="020B0509000000000004" pitchFamily="49" charset="0"/>
              </a:rPr>
              <a:t>) DB homepage, Franz Inc. </a:t>
            </a:r>
            <a:r>
              <a:rPr lang="en-US" sz="1700" dirty="0">
                <a:latin typeface="Andale Mono" panose="020B0509000000000004" pitchFamily="49" charset="0"/>
                <a:hlinkClick r:id="rId4">
                  <a:extLst>
                    <a:ext uri="{A12FA001-AC4F-418D-AE19-62706E023703}">
                      <ahyp:hlinkClr xmlns:ahyp="http://schemas.microsoft.com/office/drawing/2018/hyperlinkcolor" val="tx"/>
                    </a:ext>
                  </a:extLst>
                </a:hlinkClick>
              </a:rPr>
              <a:t>https://franz.com/</a:t>
            </a:r>
            <a:endParaRPr lang="en-US" sz="1700" dirty="0">
              <a:latin typeface="Andale Mono" panose="020B0509000000000004" pitchFamily="49" charset="0"/>
            </a:endParaRPr>
          </a:p>
          <a:p>
            <a:pPr>
              <a:lnSpc>
                <a:spcPct val="200000"/>
              </a:lnSpc>
            </a:pPr>
            <a:r>
              <a:rPr lang="en-US" sz="1700" dirty="0">
                <a:latin typeface="Andale Mono" panose="020B0509000000000004" pitchFamily="49" charset="0"/>
              </a:rPr>
              <a:t>N-TRIPLES spec - </a:t>
            </a:r>
            <a:r>
              <a:rPr lang="en-US" sz="1700" dirty="0">
                <a:latin typeface="Andale Mono" panose="020B0509000000000004" pitchFamily="49" charset="0"/>
                <a:hlinkClick r:id="rId5">
                  <a:extLst>
                    <a:ext uri="{A12FA001-AC4F-418D-AE19-62706E023703}">
                      <ahyp:hlinkClr xmlns:ahyp="http://schemas.microsoft.com/office/drawing/2018/hyperlinkcolor" val="tx"/>
                    </a:ext>
                  </a:extLst>
                </a:hlinkClick>
              </a:rPr>
              <a:t>http://www.w3.org/TR/rdf-testcases/#ntriples</a:t>
            </a:r>
            <a:r>
              <a:rPr lang="en-US" sz="1700" dirty="0">
                <a:latin typeface="Andale Mono" panose="020B0509000000000004" pitchFamily="49" charset="0"/>
              </a:rPr>
              <a:t>.</a:t>
            </a:r>
          </a:p>
          <a:p>
            <a:pPr>
              <a:lnSpc>
                <a:spcPct val="200000"/>
              </a:lnSpc>
            </a:pPr>
            <a:r>
              <a:rPr lang="en-US" sz="1700" dirty="0">
                <a:latin typeface="Andale Mono" panose="020B0509000000000004" pitchFamily="49" charset="0"/>
                <a:hlinkClick r:id="rId6">
                  <a:extLst>
                    <a:ext uri="{A12FA001-AC4F-418D-AE19-62706E023703}">
                      <ahyp:hlinkClr xmlns:ahyp="http://schemas.microsoft.com/office/drawing/2018/hyperlinkcolor" val="tx"/>
                    </a:ext>
                  </a:extLst>
                </a:hlinkClick>
              </a:rPr>
              <a:t>Blog - Ontology and Data Science - Favio Vaquez</a:t>
            </a:r>
            <a:endParaRPr lang="en-US" sz="1700" dirty="0">
              <a:latin typeface="Andale Mono" panose="020B0509000000000004" pitchFamily="49" charset="0"/>
            </a:endParaRPr>
          </a:p>
        </p:txBody>
      </p:sp>
      <p:sp>
        <p:nvSpPr>
          <p:cNvPr id="5" name="Slide Number Placeholder 4">
            <a:extLst>
              <a:ext uri="{FF2B5EF4-FFF2-40B4-BE49-F238E27FC236}">
                <a16:creationId xmlns:a16="http://schemas.microsoft.com/office/drawing/2014/main" id="{0BD68987-B9EF-F744-9506-2066847E7586}"/>
              </a:ext>
            </a:extLst>
          </p:cNvPr>
          <p:cNvSpPr>
            <a:spLocks noGrp="1"/>
          </p:cNvSpPr>
          <p:nvPr>
            <p:ph type="sldNum" sz="quarter" idx="12"/>
          </p:nvPr>
        </p:nvSpPr>
        <p:spPr/>
        <p:txBody>
          <a:bodyPr/>
          <a:lstStyle/>
          <a:p>
            <a:fld id="{AD13951F-41DF-824B-BDB6-B5C0F60D0109}" type="slidenum">
              <a:rPr lang="en-US" smtClean="0"/>
              <a:t>31</a:t>
            </a:fld>
            <a:endParaRPr lang="en-US"/>
          </a:p>
        </p:txBody>
      </p:sp>
      <p:sp>
        <p:nvSpPr>
          <p:cNvPr id="4" name="Footer Placeholder 3">
            <a:extLst>
              <a:ext uri="{FF2B5EF4-FFF2-40B4-BE49-F238E27FC236}">
                <a16:creationId xmlns:a16="http://schemas.microsoft.com/office/drawing/2014/main" id="{3F39987D-544B-6BB0-8342-AABBD5B7F9E3}"/>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14152256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666D-B151-F040-BDA1-4E77A18DAA79}"/>
              </a:ext>
            </a:extLst>
          </p:cNvPr>
          <p:cNvSpPr>
            <a:spLocks noGrp="1"/>
          </p:cNvSpPr>
          <p:nvPr>
            <p:ph type="title"/>
          </p:nvPr>
        </p:nvSpPr>
        <p:spPr/>
        <p:txBody>
          <a:bodyPr/>
          <a:lstStyle/>
          <a:p>
            <a:r>
              <a:rPr lang="en-US" dirty="0"/>
              <a:t>Resources (2)</a:t>
            </a:r>
          </a:p>
        </p:txBody>
      </p:sp>
      <p:sp>
        <p:nvSpPr>
          <p:cNvPr id="3" name="Content Placeholder 2">
            <a:extLst>
              <a:ext uri="{FF2B5EF4-FFF2-40B4-BE49-F238E27FC236}">
                <a16:creationId xmlns:a16="http://schemas.microsoft.com/office/drawing/2014/main" id="{FFD3A2E5-7567-D141-8AB2-66D8B5DE2853}"/>
              </a:ext>
            </a:extLst>
          </p:cNvPr>
          <p:cNvSpPr>
            <a:spLocks noGrp="1"/>
          </p:cNvSpPr>
          <p:nvPr>
            <p:ph idx="1"/>
          </p:nvPr>
        </p:nvSpPr>
        <p:spPr>
          <a:xfrm>
            <a:off x="717177" y="1449108"/>
            <a:ext cx="10515600" cy="4803774"/>
          </a:xfrm>
        </p:spPr>
        <p:txBody>
          <a:bodyPr>
            <a:normAutofit fontScale="25000" lnSpcReduction="20000"/>
          </a:bodyPr>
          <a:lstStyle/>
          <a:p>
            <a:pPr marL="0" indent="0">
              <a:lnSpc>
                <a:spcPct val="210000"/>
              </a:lnSpc>
              <a:buNone/>
            </a:pPr>
            <a:r>
              <a:rPr lang="en-US" sz="4800" dirty="0">
                <a:latin typeface="IBM Plex Mono" panose="020B0509050203000203" pitchFamily="49" charset="77"/>
                <a:hlinkClick r:id="rId3">
                  <a:extLst>
                    <a:ext uri="{A12FA001-AC4F-418D-AE19-62706E023703}">
                      <ahyp:hlinkClr xmlns:ahyp="http://schemas.microsoft.com/office/drawing/2018/hyperlinkcolor" val="tx"/>
                    </a:ext>
                  </a:extLst>
                </a:hlinkClick>
              </a:rPr>
              <a:t>Semantic Graphs: What they are and Why You Should Care </a:t>
            </a:r>
            <a:r>
              <a:rPr lang="en-US" sz="4800" dirty="0">
                <a:latin typeface="IBM Plex Mono" panose="020B0509050203000203" pitchFamily="49" charset="77"/>
              </a:rPr>
              <a:t>( Blog by David Vandegrift )</a:t>
            </a:r>
          </a:p>
          <a:p>
            <a:pPr marL="0" indent="0">
              <a:lnSpc>
                <a:spcPct val="210000"/>
              </a:lnSpc>
              <a:buNone/>
            </a:pPr>
            <a:r>
              <a:rPr lang="en-US" sz="4800" dirty="0">
                <a:latin typeface="IBM Plex Mono" panose="020B0509050203000203" pitchFamily="49" charset="77"/>
              </a:rPr>
              <a:t>Knowledge Graphs</a:t>
            </a:r>
          </a:p>
          <a:p>
            <a:pPr marL="457200" lvl="1" indent="0">
              <a:lnSpc>
                <a:spcPct val="210000"/>
              </a:lnSpc>
              <a:buNone/>
            </a:pPr>
            <a:r>
              <a:rPr lang="en-US" sz="4800" b="0" i="0" u="none" strike="noStrike" dirty="0">
                <a:effectLst/>
                <a:latin typeface="IBM Plex Mono" panose="020B0509050203000203" pitchFamily="49" charset="77"/>
                <a:hlinkClick r:id="rId4">
                  <a:extLst>
                    <a:ext uri="{A12FA001-AC4F-418D-AE19-62706E023703}">
                      <ahyp:hlinkClr xmlns:ahyp="http://schemas.microsoft.com/office/drawing/2018/hyperlinkcolor" val="tx"/>
                    </a:ext>
                  </a:extLst>
                </a:hlinkClick>
              </a:rPr>
              <a:t>What is a Knowledge Graph? </a:t>
            </a:r>
            <a:r>
              <a:rPr lang="en-US" sz="4800" b="0" i="0" u="none" strike="noStrike" dirty="0">
                <a:effectLst/>
                <a:latin typeface="IBM Plex Mono" panose="020B0509050203000203" pitchFamily="49" charset="77"/>
                <a:hlinkClick r:id="rId5"/>
              </a:rPr>
              <a:t>–</a:t>
            </a:r>
            <a:r>
              <a:rPr lang="en-US" sz="4800" b="0" i="0" u="none" strike="noStrike" dirty="0">
                <a:effectLst/>
                <a:latin typeface="IBM Plex Mono" panose="020B0509050203000203" pitchFamily="49" charset="77"/>
                <a:hlinkClick r:id="rId4">
                  <a:extLst>
                    <a:ext uri="{A12FA001-AC4F-418D-AE19-62706E023703}">
                      <ahyp:hlinkClr xmlns:ahyp="http://schemas.microsoft.com/office/drawing/2018/hyperlinkcolor" val="tx"/>
                    </a:ext>
                  </a:extLst>
                </a:hlinkClick>
              </a:rPr>
              <a:t> IBM</a:t>
            </a:r>
            <a:endParaRPr lang="en-US" sz="4800" dirty="0">
              <a:latin typeface="IBM Plex Mono" panose="020B0509050203000203" pitchFamily="49" charset="77"/>
            </a:endParaRPr>
          </a:p>
          <a:p>
            <a:pPr marL="457200" lvl="1" indent="0">
              <a:lnSpc>
                <a:spcPct val="210000"/>
              </a:lnSpc>
              <a:buNone/>
            </a:pPr>
            <a:r>
              <a:rPr lang="en-US" sz="4800" dirty="0">
                <a:latin typeface="IBM Plex Mono" panose="020B0509050203000203" pitchFamily="49" charset="77"/>
                <a:hlinkClick r:id="rId6"/>
              </a:rPr>
              <a:t>The World Factbook – CIA</a:t>
            </a:r>
            <a:endParaRPr lang="en-US" sz="4800" dirty="0">
              <a:latin typeface="IBM Plex Mono" panose="020B0509050203000203" pitchFamily="49" charset="77"/>
            </a:endParaRPr>
          </a:p>
          <a:p>
            <a:pPr marL="914400" lvl="2" indent="0">
              <a:lnSpc>
                <a:spcPct val="210000"/>
              </a:lnSpc>
              <a:buNone/>
            </a:pPr>
            <a:r>
              <a:rPr lang="en-US" sz="4800" dirty="0">
                <a:latin typeface="IBM Plex Mono" panose="020B0509050203000203" pitchFamily="49" charset="77"/>
                <a:hlinkClick r:id="rId5"/>
              </a:rPr>
              <a:t>South Africa travel facts</a:t>
            </a:r>
            <a:endParaRPr lang="en-US" sz="4800" dirty="0">
              <a:latin typeface="IBM Plex Mono" panose="020B0509050203000203" pitchFamily="49" charset="77"/>
            </a:endParaRPr>
          </a:p>
          <a:p>
            <a:pPr marL="457200" lvl="1" indent="0">
              <a:lnSpc>
                <a:spcPct val="210000"/>
              </a:lnSpc>
              <a:buNone/>
            </a:pPr>
            <a:r>
              <a:rPr lang="en-US" sz="4800" dirty="0">
                <a:latin typeface="IBM Plex Mono" panose="020B0509050203000203" pitchFamily="49" charset="77"/>
                <a:hlinkClick r:id="rId7">
                  <a:extLst>
                    <a:ext uri="{A12FA001-AC4F-418D-AE19-62706E023703}">
                      <ahyp:hlinkClr xmlns:ahyp="http://schemas.microsoft.com/office/drawing/2018/hyperlinkcolor" val="tx"/>
                    </a:ext>
                  </a:extLst>
                </a:hlinkClick>
              </a:rPr>
              <a:t>Wikipedia</a:t>
            </a:r>
          </a:p>
          <a:p>
            <a:pPr marL="914400" lvl="2" indent="0">
              <a:lnSpc>
                <a:spcPct val="210000"/>
              </a:lnSpc>
              <a:buNone/>
            </a:pPr>
            <a:r>
              <a:rPr lang="en-US" sz="4800" dirty="0">
                <a:latin typeface="IBM Plex Mono" panose="020B0509050203000203" pitchFamily="49" charset="77"/>
                <a:hlinkClick r:id="rId7">
                  <a:extLst>
                    <a:ext uri="{A12FA001-AC4F-418D-AE19-62706E023703}">
                      <ahyp:hlinkClr xmlns:ahyp="http://schemas.microsoft.com/office/drawing/2018/hyperlinkcolor" val="tx"/>
                    </a:ext>
                  </a:extLst>
                </a:hlinkClick>
              </a:rPr>
              <a:t>Dbpedia</a:t>
            </a:r>
            <a:r>
              <a:rPr lang="en-US" sz="4800" dirty="0">
                <a:latin typeface="IBM Plex Mono" panose="020B0509050203000203" pitchFamily="49" charset="77"/>
                <a:hlinkClick r:id="rId7">
                  <a:extLst>
                    <a:ext uri="{A12FA001-AC4F-418D-AE19-62706E023703}">
                      <ahyp:hlinkClr xmlns:ahyp="http://schemas.microsoft.com/office/drawing/2018/hyperlinkcolor" val="tx"/>
                    </a:ext>
                  </a:extLst>
                </a:hlinkClick>
              </a:rPr>
              <a:t> </a:t>
            </a:r>
            <a:r>
              <a:rPr lang="en-US" sz="4800" dirty="0">
                <a:latin typeface="IBM Plex Mono" panose="020B0509050203000203" pitchFamily="49" charset="77"/>
              </a:rPr>
              <a:t> - Global and Unified Access to Knowledge Graphs</a:t>
            </a:r>
            <a:endParaRPr lang="en-US" sz="4800" dirty="0">
              <a:latin typeface="IBM Plex Mono" panose="020B0509050203000203" pitchFamily="49" charset="77"/>
              <a:hlinkClick r:id="rId7">
                <a:extLst>
                  <a:ext uri="{A12FA001-AC4F-418D-AE19-62706E023703}">
                    <ahyp:hlinkClr xmlns:ahyp="http://schemas.microsoft.com/office/drawing/2018/hyperlinkcolor" val="tx"/>
                  </a:ext>
                </a:extLst>
              </a:hlinkClick>
            </a:endParaRPr>
          </a:p>
          <a:p>
            <a:pPr marL="914400" lvl="2" indent="0">
              <a:lnSpc>
                <a:spcPct val="210000"/>
              </a:lnSpc>
              <a:buNone/>
            </a:pPr>
            <a:r>
              <a:rPr lang="en-US" sz="4800" dirty="0">
                <a:latin typeface="IBM Plex Mono" panose="020B0509050203000203" pitchFamily="49" charset="77"/>
                <a:hlinkClick r:id="rId8"/>
              </a:rPr>
              <a:t>Wikidata</a:t>
            </a:r>
            <a:r>
              <a:rPr lang="en-US" sz="4800" dirty="0">
                <a:latin typeface="IBM Plex Mono" panose="020B0509050203000203" pitchFamily="49" charset="77"/>
              </a:rPr>
              <a:t> -</a:t>
            </a:r>
            <a:r>
              <a:rPr lang="en-US" sz="4800" b="0" i="0" dirty="0">
                <a:solidFill>
                  <a:srgbClr val="202122"/>
                </a:solidFill>
                <a:effectLst/>
                <a:latin typeface="IBM Plex Mono" panose="020B0509050203000203" pitchFamily="49" charset="77"/>
                <a:hlinkClick r:id="rId9"/>
              </a:rPr>
              <a:t>overview of structured data</a:t>
            </a:r>
            <a:endParaRPr lang="en-US" sz="4800" dirty="0">
              <a:latin typeface="IBM Plex Mono" panose="020B0509050203000203" pitchFamily="49" charset="77"/>
              <a:hlinkClick r:id="rId7">
                <a:extLst>
                  <a:ext uri="{A12FA001-AC4F-418D-AE19-62706E023703}">
                    <ahyp:hlinkClr xmlns:ahyp="http://schemas.microsoft.com/office/drawing/2018/hyperlinkcolor" val="tx"/>
                  </a:ext>
                </a:extLst>
              </a:hlinkClick>
            </a:endParaRPr>
          </a:p>
          <a:p>
            <a:pPr marL="0" indent="0">
              <a:lnSpc>
                <a:spcPct val="210000"/>
              </a:lnSpc>
              <a:buNone/>
            </a:pPr>
            <a:r>
              <a:rPr lang="en-US" sz="4800" dirty="0">
                <a:latin typeface="IBM Plex Mono" panose="020B0509050203000203" pitchFamily="49" charset="77"/>
                <a:hlinkClick r:id="rId10">
                  <a:extLst>
                    <a:ext uri="{A12FA001-AC4F-418D-AE19-62706E023703}">
                      <ahyp:hlinkClr xmlns:ahyp="http://schemas.microsoft.com/office/drawing/2018/hyperlinkcolor" val="tx"/>
                    </a:ext>
                  </a:extLst>
                </a:hlinkClick>
              </a:rPr>
              <a:t>Wikimedia</a:t>
            </a:r>
            <a:r>
              <a:rPr lang="en-US" sz="4800" dirty="0">
                <a:latin typeface="IBM Plex Mono" panose="020B0509050203000203" pitchFamily="49" charset="77"/>
              </a:rPr>
              <a:t> / Commons</a:t>
            </a:r>
          </a:p>
          <a:p>
            <a:pPr marL="0" indent="0">
              <a:lnSpc>
                <a:spcPct val="210000"/>
              </a:lnSpc>
              <a:buNone/>
            </a:pPr>
            <a:r>
              <a:rPr lang="en-US" sz="4800" dirty="0">
                <a:latin typeface="IBM Plex Mono" panose="020B0509050203000203" pitchFamily="49" charset="77"/>
                <a:hlinkClick r:id="rId11">
                  <a:extLst>
                    <a:ext uri="{A12FA001-AC4F-418D-AE19-62706E023703}">
                      <ahyp:hlinkClr xmlns:ahyp="http://schemas.microsoft.com/office/drawing/2018/hyperlinkcolor" val="tx"/>
                    </a:ext>
                  </a:extLst>
                </a:hlinkClick>
              </a:rPr>
              <a:t>Schema.org </a:t>
            </a:r>
            <a:r>
              <a:rPr lang="en-US" sz="4800" dirty="0">
                <a:latin typeface="IBM Plex Mono" panose="020B0509050203000203" pitchFamily="49" charset="77"/>
              </a:rPr>
              <a:t>– discover common and standard labels (Predicates (P))</a:t>
            </a:r>
            <a:br>
              <a:rPr lang="en-US" sz="4800" dirty="0">
                <a:latin typeface="IBM Plex Mono" panose="020B0509050203000203" pitchFamily="49" charset="77"/>
              </a:rPr>
            </a:br>
            <a:r>
              <a:rPr lang="en-US" sz="4800" dirty="0">
                <a:latin typeface="IBM Plex Mono" panose="020B0509050203000203" pitchFamily="49" charset="77"/>
              </a:rPr>
              <a:t>https://</a:t>
            </a:r>
            <a:r>
              <a:rPr lang="en-US" sz="4800" dirty="0" err="1">
                <a:latin typeface="IBM Plex Mono" panose="020B0509050203000203" pitchFamily="49" charset="77"/>
              </a:rPr>
              <a:t>github.com</a:t>
            </a:r>
            <a:r>
              <a:rPr lang="en-US" sz="4800" dirty="0">
                <a:latin typeface="IBM Plex Mono" panose="020B0509050203000203" pitchFamily="49" charset="77"/>
              </a:rPr>
              <a:t>/</a:t>
            </a:r>
            <a:r>
              <a:rPr lang="en-US" sz="4800" dirty="0" err="1">
                <a:latin typeface="IBM Plex Mono" panose="020B0509050203000203" pitchFamily="49" charset="77"/>
              </a:rPr>
              <a:t>schemaorg</a:t>
            </a:r>
            <a:r>
              <a:rPr lang="en-US" sz="4800" dirty="0">
                <a:latin typeface="IBM Plex Mono" panose="020B0509050203000203" pitchFamily="49" charset="77"/>
              </a:rPr>
              <a:t>/</a:t>
            </a:r>
            <a:r>
              <a:rPr lang="en-US" sz="4800" dirty="0" err="1">
                <a:latin typeface="IBM Plex Mono" panose="020B0509050203000203" pitchFamily="49" charset="77"/>
              </a:rPr>
              <a:t>schemaorg</a:t>
            </a:r>
            <a:endParaRPr lang="en-US" sz="4800" dirty="0">
              <a:latin typeface="IBM Plex Mono" panose="020B0509050203000203" pitchFamily="49" charset="77"/>
            </a:endParaRPr>
          </a:p>
          <a:p>
            <a:pPr>
              <a:lnSpc>
                <a:spcPct val="210000"/>
              </a:lnSpc>
            </a:pPr>
            <a:endParaRPr lang="en-US" sz="3600" dirty="0">
              <a:latin typeface="Andale Mono" panose="020B0509000000000004" pitchFamily="49" charset="0"/>
            </a:endParaRPr>
          </a:p>
          <a:p>
            <a:pPr lvl="1">
              <a:lnSpc>
                <a:spcPct val="210000"/>
              </a:lnSpc>
            </a:pPr>
            <a:endParaRPr lang="en-US" dirty="0"/>
          </a:p>
          <a:p>
            <a:pPr>
              <a:lnSpc>
                <a:spcPct val="210000"/>
              </a:lnSpc>
            </a:pPr>
            <a:endParaRPr lang="en-US" dirty="0"/>
          </a:p>
        </p:txBody>
      </p:sp>
      <p:sp>
        <p:nvSpPr>
          <p:cNvPr id="5" name="Slide Number Placeholder 4">
            <a:extLst>
              <a:ext uri="{FF2B5EF4-FFF2-40B4-BE49-F238E27FC236}">
                <a16:creationId xmlns:a16="http://schemas.microsoft.com/office/drawing/2014/main" id="{0BD68987-B9EF-F744-9506-2066847E7586}"/>
              </a:ext>
            </a:extLst>
          </p:cNvPr>
          <p:cNvSpPr>
            <a:spLocks noGrp="1"/>
          </p:cNvSpPr>
          <p:nvPr>
            <p:ph type="sldNum" sz="quarter" idx="12"/>
          </p:nvPr>
        </p:nvSpPr>
        <p:spPr/>
        <p:txBody>
          <a:bodyPr/>
          <a:lstStyle/>
          <a:p>
            <a:fld id="{AD13951F-41DF-824B-BDB6-B5C0F60D0109}" type="slidenum">
              <a:rPr lang="en-US" smtClean="0"/>
              <a:t>32</a:t>
            </a:fld>
            <a:endParaRPr lang="en-US"/>
          </a:p>
        </p:txBody>
      </p:sp>
      <p:sp>
        <p:nvSpPr>
          <p:cNvPr id="4" name="Footer Placeholder 3">
            <a:extLst>
              <a:ext uri="{FF2B5EF4-FFF2-40B4-BE49-F238E27FC236}">
                <a16:creationId xmlns:a16="http://schemas.microsoft.com/office/drawing/2014/main" id="{77B5A558-0E44-B99B-D497-5A7DC1FE6EDD}"/>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318366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866E2-F26C-3A55-4DBE-C61C5E7C95A7}"/>
              </a:ext>
            </a:extLst>
          </p:cNvPr>
          <p:cNvSpPr>
            <a:spLocks noGrp="1"/>
          </p:cNvSpPr>
          <p:nvPr>
            <p:ph type="title"/>
          </p:nvPr>
        </p:nvSpPr>
        <p:spPr/>
        <p:txBody>
          <a:bodyPr/>
          <a:lstStyle/>
          <a:p>
            <a:r>
              <a:rPr lang="en-US" dirty="0"/>
              <a:t>Resources (3)</a:t>
            </a:r>
          </a:p>
        </p:txBody>
      </p:sp>
      <p:sp>
        <p:nvSpPr>
          <p:cNvPr id="3" name="Content Placeholder 2">
            <a:extLst>
              <a:ext uri="{FF2B5EF4-FFF2-40B4-BE49-F238E27FC236}">
                <a16:creationId xmlns:a16="http://schemas.microsoft.com/office/drawing/2014/main" id="{EA8F8501-5242-F98A-8493-1D3DFB1C0E27}"/>
              </a:ext>
            </a:extLst>
          </p:cNvPr>
          <p:cNvSpPr>
            <a:spLocks noGrp="1"/>
          </p:cNvSpPr>
          <p:nvPr>
            <p:ph idx="1"/>
          </p:nvPr>
        </p:nvSpPr>
        <p:spPr/>
        <p:txBody>
          <a:bodyPr>
            <a:normAutofit/>
          </a:bodyPr>
          <a:lstStyle/>
          <a:p>
            <a:r>
              <a:rPr lang="en-US" sz="1600" b="1" dirty="0">
                <a:solidFill>
                  <a:srgbClr val="005A9C"/>
                </a:solidFill>
                <a:effectLst/>
                <a:latin typeface="IBM Plex Mono" panose="020B0509050203000203" pitchFamily="49" charset="77"/>
                <a:hlinkClick r:id="rId3"/>
              </a:rPr>
              <a:t>RDF Schema 1.1 - W3C Recommendation 25 February 2014</a:t>
            </a:r>
            <a:br>
              <a:rPr lang="en-US" sz="1600" b="1" dirty="0">
                <a:solidFill>
                  <a:srgbClr val="005A9C"/>
                </a:solidFill>
                <a:effectLst/>
                <a:latin typeface="IBM Plex Mono" panose="020B0509050203000203" pitchFamily="49" charset="77"/>
              </a:rPr>
            </a:br>
            <a:br>
              <a:rPr lang="en-US" sz="1600" b="1" dirty="0">
                <a:solidFill>
                  <a:srgbClr val="005A9C"/>
                </a:solidFill>
                <a:effectLst/>
                <a:latin typeface="IBM Plex Mono" panose="020B0509050203000203" pitchFamily="49" charset="77"/>
              </a:rPr>
            </a:br>
            <a:br>
              <a:rPr lang="en-US" sz="1600" b="1" dirty="0">
                <a:solidFill>
                  <a:srgbClr val="005A9C"/>
                </a:solidFill>
                <a:effectLst/>
                <a:latin typeface="IBM Plex Mono" panose="020B0509050203000203" pitchFamily="49" charset="77"/>
              </a:rPr>
            </a:br>
            <a:r>
              <a:rPr lang="en-US" sz="1600" b="1" dirty="0">
                <a:solidFill>
                  <a:srgbClr val="005A9C"/>
                </a:solidFill>
                <a:effectLst/>
                <a:latin typeface="IBM Plex Mono" panose="020B0509050203000203" pitchFamily="49" charset="77"/>
              </a:rPr>
              <a:t>Developers guide to RDF predicates</a:t>
            </a:r>
          </a:p>
          <a:p>
            <a:r>
              <a:rPr lang="en-US" sz="1600" b="1" dirty="0">
                <a:solidFill>
                  <a:srgbClr val="005A9C"/>
                </a:solidFill>
                <a:effectLst/>
                <a:latin typeface="IBM Plex Mono" panose="020B0509050203000203" pitchFamily="49" charset="77"/>
                <a:hlinkClick r:id="rId4"/>
              </a:rPr>
              <a:t>https://schema.org/docs/developers.html</a:t>
            </a:r>
            <a:br>
              <a:rPr lang="en-US" sz="1600" b="1" dirty="0">
                <a:solidFill>
                  <a:srgbClr val="005A9C"/>
                </a:solidFill>
                <a:effectLst/>
                <a:latin typeface="IBM Plex Mono" panose="020B0509050203000203" pitchFamily="49" charset="77"/>
              </a:rPr>
            </a:br>
            <a:br>
              <a:rPr lang="en-US" sz="1600" b="1" dirty="0">
                <a:solidFill>
                  <a:srgbClr val="005A9C"/>
                </a:solidFill>
                <a:effectLst/>
                <a:latin typeface="IBM Plex Mono" panose="020B0509050203000203" pitchFamily="49" charset="77"/>
              </a:rPr>
            </a:br>
            <a:r>
              <a:rPr lang="en-US" sz="1600" b="1" dirty="0">
                <a:solidFill>
                  <a:srgbClr val="005A9C"/>
                </a:solidFill>
                <a:effectLst/>
                <a:latin typeface="IBM Plex Mono" panose="020B0509050203000203" pitchFamily="49" charset="77"/>
              </a:rPr>
              <a:t>Gruff tutorial</a:t>
            </a:r>
          </a:p>
          <a:p>
            <a:pPr lvl="1"/>
            <a:r>
              <a:rPr lang="en-US" sz="1800" dirty="0">
                <a:effectLst/>
                <a:latin typeface="Courier" panose="02070309020205020404" pitchFamily="49" charset="0"/>
              </a:rPr>
              <a:t>http://</a:t>
            </a:r>
            <a:r>
              <a:rPr lang="en-US" sz="1800" dirty="0" err="1">
                <a:effectLst/>
                <a:latin typeface="Courier" panose="02070309020205020404" pitchFamily="49" charset="0"/>
              </a:rPr>
              <a:t>www.franz.com</a:t>
            </a:r>
            <a:r>
              <a:rPr lang="en-US" sz="1800" dirty="0">
                <a:effectLst/>
                <a:latin typeface="Courier" panose="02070309020205020404" pitchFamily="49" charset="0"/>
              </a:rPr>
              <a:t>/</a:t>
            </a:r>
            <a:r>
              <a:rPr lang="en-US" sz="1800" dirty="0" err="1">
                <a:effectLst/>
                <a:latin typeface="Courier" panose="02070309020205020404" pitchFamily="49" charset="0"/>
              </a:rPr>
              <a:t>agraph</a:t>
            </a:r>
            <a:r>
              <a:rPr lang="en-US" sz="1800" dirty="0">
                <a:effectLst/>
                <a:latin typeface="Courier" panose="02070309020205020404" pitchFamily="49" charset="0"/>
              </a:rPr>
              <a:t>/gruff </a:t>
            </a:r>
            <a:endParaRPr lang="en-US" sz="1050" dirty="0">
              <a:effectLst/>
            </a:endParaRPr>
          </a:p>
          <a:p>
            <a:pPr lvl="1"/>
            <a:r>
              <a:rPr lang="en-US" sz="1800" dirty="0">
                <a:solidFill>
                  <a:srgbClr val="0260BF"/>
                </a:solidFill>
                <a:effectLst/>
                <a:latin typeface="Calibri" panose="020F0502020204030204" pitchFamily="34" charset="0"/>
              </a:rPr>
              <a:t>http://</a:t>
            </a:r>
            <a:r>
              <a:rPr lang="en-US" sz="1800" dirty="0" err="1">
                <a:solidFill>
                  <a:srgbClr val="0260BF"/>
                </a:solidFill>
                <a:effectLst/>
                <a:latin typeface="Calibri" panose="020F0502020204030204" pitchFamily="34" charset="0"/>
              </a:rPr>
              <a:t>www.franz.com</a:t>
            </a:r>
            <a:r>
              <a:rPr lang="en-US" sz="1800" dirty="0">
                <a:solidFill>
                  <a:srgbClr val="0260BF"/>
                </a:solidFill>
                <a:effectLst/>
                <a:latin typeface="Calibri" panose="020F0502020204030204" pitchFamily="34" charset="0"/>
              </a:rPr>
              <a:t>/</a:t>
            </a:r>
            <a:r>
              <a:rPr lang="en-US" sz="1800" dirty="0" err="1">
                <a:solidFill>
                  <a:srgbClr val="0260BF"/>
                </a:solidFill>
                <a:effectLst/>
                <a:latin typeface="Calibri" panose="020F0502020204030204" pitchFamily="34" charset="0"/>
              </a:rPr>
              <a:t>franzdownload</a:t>
            </a:r>
            <a:r>
              <a:rPr lang="en-US" sz="1800" dirty="0">
                <a:solidFill>
                  <a:srgbClr val="0260BF"/>
                </a:solidFill>
                <a:effectLst/>
                <a:latin typeface="Calibri" panose="020F0502020204030204" pitchFamily="34" charset="0"/>
              </a:rPr>
              <a:t>/</a:t>
            </a:r>
            <a:r>
              <a:rPr lang="en-US" sz="1800" dirty="0" err="1">
                <a:solidFill>
                  <a:srgbClr val="0260BF"/>
                </a:solidFill>
                <a:effectLst/>
                <a:latin typeface="Calibri" panose="020F0502020204030204" pitchFamily="34" charset="0"/>
              </a:rPr>
              <a:t>agraph</a:t>
            </a:r>
            <a:r>
              <a:rPr lang="en-US" sz="1800" dirty="0">
                <a:solidFill>
                  <a:srgbClr val="0260BF"/>
                </a:solidFill>
                <a:effectLst/>
                <a:latin typeface="Calibri" panose="020F0502020204030204" pitchFamily="34" charset="0"/>
              </a:rPr>
              <a:t>/</a:t>
            </a:r>
            <a:r>
              <a:rPr lang="en-US" sz="1800" dirty="0" err="1">
                <a:solidFill>
                  <a:srgbClr val="0260BF"/>
                </a:solidFill>
                <a:effectLst/>
                <a:latin typeface="Calibri" panose="020F0502020204030204" pitchFamily="34" charset="0"/>
              </a:rPr>
              <a:t>allegrograph</a:t>
            </a:r>
            <a:r>
              <a:rPr lang="en-US" sz="1800" dirty="0">
                <a:solidFill>
                  <a:srgbClr val="0260BF"/>
                </a:solidFill>
                <a:effectLst/>
                <a:latin typeface="Calibri" panose="020F0502020204030204" pitchFamily="34" charset="0"/>
              </a:rPr>
              <a:t>/data/</a:t>
            </a:r>
            <a:r>
              <a:rPr lang="en-US" sz="1800" dirty="0" err="1">
                <a:solidFill>
                  <a:srgbClr val="0260BF"/>
                </a:solidFill>
                <a:effectLst/>
                <a:latin typeface="Calibri" panose="020F0502020204030204" pitchFamily="34" charset="0"/>
              </a:rPr>
              <a:t>actors.ntriples</a:t>
            </a:r>
            <a:r>
              <a:rPr lang="en-US" sz="1800" dirty="0">
                <a:solidFill>
                  <a:srgbClr val="0260BF"/>
                </a:solidFill>
                <a:effectLst/>
                <a:latin typeface="Calibri" panose="020F0502020204030204" pitchFamily="34" charset="0"/>
              </a:rPr>
              <a:t> </a:t>
            </a:r>
            <a:endParaRPr lang="en-US" sz="1050" dirty="0">
              <a:effectLst/>
            </a:endParaRPr>
          </a:p>
          <a:p>
            <a:pPr lvl="1"/>
            <a:endParaRPr lang="en-US" sz="1200" b="1" dirty="0">
              <a:solidFill>
                <a:srgbClr val="005A9C"/>
              </a:solidFill>
              <a:effectLst/>
              <a:latin typeface="IBM Plex Mono" panose="020B0509050203000203" pitchFamily="49" charset="77"/>
            </a:endParaRPr>
          </a:p>
        </p:txBody>
      </p:sp>
      <p:sp>
        <p:nvSpPr>
          <p:cNvPr id="5" name="Slide Number Placeholder 4">
            <a:extLst>
              <a:ext uri="{FF2B5EF4-FFF2-40B4-BE49-F238E27FC236}">
                <a16:creationId xmlns:a16="http://schemas.microsoft.com/office/drawing/2014/main" id="{CDEA4543-CBFA-B615-C741-FB507A294FE0}"/>
              </a:ext>
            </a:extLst>
          </p:cNvPr>
          <p:cNvSpPr>
            <a:spLocks noGrp="1"/>
          </p:cNvSpPr>
          <p:nvPr>
            <p:ph type="sldNum" sz="quarter" idx="12"/>
          </p:nvPr>
        </p:nvSpPr>
        <p:spPr/>
        <p:txBody>
          <a:bodyPr/>
          <a:lstStyle/>
          <a:p>
            <a:fld id="{AD13951F-41DF-824B-BDB6-B5C0F60D0109}" type="slidenum">
              <a:rPr lang="en-US" smtClean="0"/>
              <a:t>33</a:t>
            </a:fld>
            <a:endParaRPr lang="en-US"/>
          </a:p>
        </p:txBody>
      </p:sp>
      <p:sp>
        <p:nvSpPr>
          <p:cNvPr id="4" name="Footer Placeholder 3">
            <a:extLst>
              <a:ext uri="{FF2B5EF4-FFF2-40B4-BE49-F238E27FC236}">
                <a16:creationId xmlns:a16="http://schemas.microsoft.com/office/drawing/2014/main" id="{C6166DF3-E295-F844-4EE8-2F9A33EC5BD5}"/>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824815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866E2-F26C-3A55-4DBE-C61C5E7C95A7}"/>
              </a:ext>
            </a:extLst>
          </p:cNvPr>
          <p:cNvSpPr>
            <a:spLocks noGrp="1"/>
          </p:cNvSpPr>
          <p:nvPr>
            <p:ph type="title"/>
          </p:nvPr>
        </p:nvSpPr>
        <p:spPr/>
        <p:txBody>
          <a:bodyPr/>
          <a:lstStyle/>
          <a:p>
            <a:r>
              <a:rPr lang="en-US" dirty="0"/>
              <a:t>Resources (4)</a:t>
            </a:r>
          </a:p>
        </p:txBody>
      </p:sp>
      <p:sp>
        <p:nvSpPr>
          <p:cNvPr id="3" name="Content Placeholder 2">
            <a:extLst>
              <a:ext uri="{FF2B5EF4-FFF2-40B4-BE49-F238E27FC236}">
                <a16:creationId xmlns:a16="http://schemas.microsoft.com/office/drawing/2014/main" id="{EA8F8501-5242-F98A-8493-1D3DFB1C0E27}"/>
              </a:ext>
            </a:extLst>
          </p:cNvPr>
          <p:cNvSpPr>
            <a:spLocks noGrp="1"/>
          </p:cNvSpPr>
          <p:nvPr>
            <p:ph idx="1"/>
          </p:nvPr>
        </p:nvSpPr>
        <p:spPr/>
        <p:txBody>
          <a:bodyPr>
            <a:normAutofit fontScale="32500" lnSpcReduction="20000"/>
          </a:bodyPr>
          <a:lstStyle/>
          <a:p>
            <a:pPr>
              <a:lnSpc>
                <a:spcPct val="210000"/>
              </a:lnSpc>
            </a:pPr>
            <a:r>
              <a:rPr lang="en-US" sz="5000" dirty="0">
                <a:latin typeface="Andale Mono" panose="020B0509000000000004" pitchFamily="49" charset="0"/>
                <a:hlinkClick r:id="rId3">
                  <a:extLst>
                    <a:ext uri="{A12FA001-AC4F-418D-AE19-62706E023703}">
                      <ahyp:hlinkClr xmlns:ahyp="http://schemas.microsoft.com/office/drawing/2018/hyperlinkcolor" val="tx"/>
                    </a:ext>
                  </a:extLst>
                </a:hlinkClick>
              </a:rPr>
              <a:t>Ontology Completion with Graph-Based Machine Learning: A Comprehensive Evaluation</a:t>
            </a:r>
            <a:r>
              <a:rPr lang="en-US" sz="5000" dirty="0">
                <a:latin typeface="Andale Mono" panose="020B0509000000000004" pitchFamily="49" charset="0"/>
              </a:rPr>
              <a:t> (Journal article, December 2022 by Sebastian </a:t>
            </a:r>
            <a:r>
              <a:rPr lang="en-US" sz="5000" dirty="0" err="1">
                <a:latin typeface="Andale Mono" panose="020B0509000000000004" pitchFamily="49" charset="0"/>
              </a:rPr>
              <a:t>Mežnar</a:t>
            </a:r>
            <a:r>
              <a:rPr lang="en-US" sz="5000" dirty="0">
                <a:latin typeface="Andale Mono" panose="020B0509000000000004" pitchFamily="49" charset="0"/>
              </a:rPr>
              <a:t> and others )</a:t>
            </a:r>
          </a:p>
          <a:p>
            <a:pPr>
              <a:lnSpc>
                <a:spcPct val="210000"/>
              </a:lnSpc>
            </a:pPr>
            <a:r>
              <a:rPr lang="en-US" sz="5000" dirty="0">
                <a:latin typeface="Andale Mono" panose="020B0509000000000004" pitchFamily="49" charset="0"/>
                <a:hlinkClick r:id="rId4">
                  <a:extLst>
                    <a:ext uri="{A12FA001-AC4F-418D-AE19-62706E023703}">
                      <ahyp:hlinkClr xmlns:ahyp="http://schemas.microsoft.com/office/drawing/2018/hyperlinkcolor" val="tx"/>
                    </a:ext>
                  </a:extLst>
                </a:hlinkClick>
              </a:rPr>
              <a:t>Semantic similarity and machine learning with ontologies </a:t>
            </a:r>
            <a:r>
              <a:rPr lang="en-US" sz="5000" dirty="0">
                <a:latin typeface="Andale Mono" panose="020B0509000000000004" pitchFamily="49" charset="0"/>
              </a:rPr>
              <a:t>( Journal article 13 October 2020 by </a:t>
            </a:r>
            <a:r>
              <a:rPr lang="en-US" sz="5000" dirty="0" err="1">
                <a:latin typeface="Andale Mono" panose="020B0509000000000004" pitchFamily="49" charset="0"/>
              </a:rPr>
              <a:t>Maxat</a:t>
            </a:r>
            <a:r>
              <a:rPr lang="en-US" sz="5000" dirty="0">
                <a:latin typeface="Andale Mono" panose="020B0509000000000004" pitchFamily="49" charset="0"/>
              </a:rPr>
              <a:t> </a:t>
            </a:r>
            <a:r>
              <a:rPr lang="en-US" sz="5000" dirty="0" err="1">
                <a:latin typeface="Andale Mono" panose="020B0509000000000004" pitchFamily="49" charset="0"/>
              </a:rPr>
              <a:t>Kulmanov</a:t>
            </a:r>
            <a:r>
              <a:rPr lang="en-US" sz="5000" dirty="0">
                <a:latin typeface="Andale Mono" panose="020B0509000000000004" pitchFamily="49" charset="0"/>
              </a:rPr>
              <a:t>, Fatima Zohra </a:t>
            </a:r>
            <a:r>
              <a:rPr lang="en-US" sz="5000" dirty="0" err="1">
                <a:latin typeface="Andale Mono" panose="020B0509000000000004" pitchFamily="49" charset="0"/>
              </a:rPr>
              <a:t>Smaili</a:t>
            </a:r>
            <a:r>
              <a:rPr lang="en-US" sz="5000" dirty="0">
                <a:latin typeface="Andale Mono" panose="020B0509000000000004" pitchFamily="49" charset="0"/>
              </a:rPr>
              <a:t>, Xin Gao, Robert </a:t>
            </a:r>
            <a:r>
              <a:rPr lang="en-US" sz="5000" dirty="0" err="1">
                <a:latin typeface="Andale Mono" panose="020B0509000000000004" pitchFamily="49" charset="0"/>
              </a:rPr>
              <a:t>Hoehndorf</a:t>
            </a:r>
            <a:r>
              <a:rPr lang="en-US" sz="5000" dirty="0">
                <a:latin typeface="Andale Mono" panose="020B0509000000000004" pitchFamily="49" charset="0"/>
              </a:rPr>
              <a:t>) </a:t>
            </a:r>
          </a:p>
          <a:p>
            <a:pPr>
              <a:lnSpc>
                <a:spcPct val="210000"/>
              </a:lnSpc>
            </a:pPr>
            <a:endParaRPr lang="en-US" sz="5000" dirty="0">
              <a:latin typeface="Andale Mono" panose="020B0509000000000004" pitchFamily="49" charset="0"/>
            </a:endParaRPr>
          </a:p>
          <a:p>
            <a:pPr marL="228600" lvl="1">
              <a:lnSpc>
                <a:spcPct val="210000"/>
              </a:lnSpc>
              <a:spcBef>
                <a:spcPts val="1000"/>
              </a:spcBef>
            </a:pPr>
            <a:r>
              <a:rPr lang="en-US" sz="5000" dirty="0">
                <a:latin typeface="Andale Mono" panose="020B0509000000000004" pitchFamily="49" charset="0"/>
              </a:rPr>
              <a:t>Briefings in Bioinformatics, Volume 22, Issue 4, July 2021, bbaa199, </a:t>
            </a:r>
            <a:r>
              <a:rPr lang="en-US" sz="5000" dirty="0">
                <a:latin typeface="Andale Mono" panose="020B0509000000000004" pitchFamily="49" charset="0"/>
                <a:hlinkClick r:id="rId5">
                  <a:extLst>
                    <a:ext uri="{A12FA001-AC4F-418D-AE19-62706E023703}">
                      <ahyp:hlinkClr xmlns:ahyp="http://schemas.microsoft.com/office/drawing/2018/hyperlinkcolor" val="tx"/>
                    </a:ext>
                  </a:extLst>
                </a:hlinkClick>
              </a:rPr>
              <a:t>https://doi.org/10.1093/bib/bbaa199</a:t>
            </a:r>
            <a:endParaRPr lang="en-US" sz="5000" dirty="0">
              <a:latin typeface="Andale Mono" panose="020B0509000000000004" pitchFamily="49" charset="0"/>
            </a:endParaRPr>
          </a:p>
          <a:p>
            <a:pPr marL="228600" lvl="1">
              <a:lnSpc>
                <a:spcPct val="210000"/>
              </a:lnSpc>
              <a:spcBef>
                <a:spcPts val="1000"/>
              </a:spcBef>
            </a:pPr>
            <a:r>
              <a:rPr lang="en-US" sz="5000" dirty="0">
                <a:latin typeface="Andale Mono" panose="020B0509000000000004" pitchFamily="49" charset="0"/>
                <a:hlinkClick r:id="rId6">
                  <a:extLst>
                    <a:ext uri="{A12FA001-AC4F-418D-AE19-62706E023703}">
                      <ahyp:hlinkClr xmlns:ahyp="http://schemas.microsoft.com/office/drawing/2018/hyperlinkcolor" val="tx"/>
                    </a:ext>
                  </a:extLst>
                </a:hlinkClick>
              </a:rPr>
              <a:t>AWS Neptune – The Good, The Bad, and the Ugly</a:t>
            </a:r>
            <a:endParaRPr lang="en-US" sz="5000" dirty="0">
              <a:latin typeface="Andale Mono" panose="020B0509000000000004" pitchFamily="49" charset="0"/>
            </a:endParaRPr>
          </a:p>
          <a:p>
            <a:pPr>
              <a:lnSpc>
                <a:spcPct val="220000"/>
              </a:lnSpc>
            </a:pP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220000"/>
              </a:lnSpc>
            </a:pP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220000"/>
              </a:lnSpc>
            </a:pP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220000"/>
              </a:lnSpc>
            </a:pP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Slide Number Placeholder 4">
            <a:extLst>
              <a:ext uri="{FF2B5EF4-FFF2-40B4-BE49-F238E27FC236}">
                <a16:creationId xmlns:a16="http://schemas.microsoft.com/office/drawing/2014/main" id="{CDEA4543-CBFA-B615-C741-FB507A294FE0}"/>
              </a:ext>
            </a:extLst>
          </p:cNvPr>
          <p:cNvSpPr>
            <a:spLocks noGrp="1"/>
          </p:cNvSpPr>
          <p:nvPr>
            <p:ph type="sldNum" sz="quarter" idx="12"/>
          </p:nvPr>
        </p:nvSpPr>
        <p:spPr/>
        <p:txBody>
          <a:bodyPr/>
          <a:lstStyle/>
          <a:p>
            <a:fld id="{AD13951F-41DF-824B-BDB6-B5C0F60D0109}" type="slidenum">
              <a:rPr lang="en-US" smtClean="0"/>
              <a:t>34</a:t>
            </a:fld>
            <a:endParaRPr lang="en-US"/>
          </a:p>
        </p:txBody>
      </p:sp>
      <p:sp>
        <p:nvSpPr>
          <p:cNvPr id="4" name="Footer Placeholder 3">
            <a:extLst>
              <a:ext uri="{FF2B5EF4-FFF2-40B4-BE49-F238E27FC236}">
                <a16:creationId xmlns:a16="http://schemas.microsoft.com/office/drawing/2014/main" id="{C6166DF3-E295-F844-4EE8-2F9A33EC5BD5}"/>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12886684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AF53E-6D9A-DDCD-AEB1-083A1B63AF5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RDF Schema</a:t>
            </a:r>
          </a:p>
        </p:txBody>
      </p:sp>
      <p:pic>
        <p:nvPicPr>
          <p:cNvPr id="6" name="Content Placeholder 5">
            <a:extLst>
              <a:ext uri="{FF2B5EF4-FFF2-40B4-BE49-F238E27FC236}">
                <a16:creationId xmlns:a16="http://schemas.microsoft.com/office/drawing/2014/main" id="{3543A5D1-AEE8-BCD3-D69F-133C89033132}"/>
              </a:ext>
            </a:extLst>
          </p:cNvPr>
          <p:cNvPicPr>
            <a:picLocks noGrp="1" noChangeAspect="1"/>
          </p:cNvPicPr>
          <p:nvPr>
            <p:ph idx="1"/>
          </p:nvPr>
        </p:nvPicPr>
        <p:blipFill>
          <a:blip r:embed="rId2"/>
          <a:stretch>
            <a:fillRect/>
          </a:stretch>
        </p:blipFill>
        <p:spPr>
          <a:xfrm>
            <a:off x="643467" y="1773102"/>
            <a:ext cx="10905066" cy="4198448"/>
          </a:xfrm>
          <a:prstGeom prst="rect">
            <a:avLst/>
          </a:prstGeom>
        </p:spPr>
      </p:pic>
      <p:sp>
        <p:nvSpPr>
          <p:cNvPr id="4" name="Footer Placeholder 3">
            <a:extLst>
              <a:ext uri="{FF2B5EF4-FFF2-40B4-BE49-F238E27FC236}">
                <a16:creationId xmlns:a16="http://schemas.microsoft.com/office/drawing/2014/main" id="{8A54690E-6A8D-B238-87A0-2F2865166A8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Graph Data - Generic Presentation </a:t>
            </a:r>
          </a:p>
        </p:txBody>
      </p:sp>
      <p:sp>
        <p:nvSpPr>
          <p:cNvPr id="5" name="Slide Number Placeholder 4">
            <a:extLst>
              <a:ext uri="{FF2B5EF4-FFF2-40B4-BE49-F238E27FC236}">
                <a16:creationId xmlns:a16="http://schemas.microsoft.com/office/drawing/2014/main" id="{7592ECCA-CC41-CD06-9172-4E3D3D571C2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D13951F-41DF-824B-BDB6-B5C0F60D0109}" type="slidenum">
              <a:rPr lang="en-US" smtClean="0"/>
              <a:pPr>
                <a:spcAft>
                  <a:spcPts val="600"/>
                </a:spcAft>
              </a:pPr>
              <a:t>35</a:t>
            </a:fld>
            <a:endParaRPr lang="en-US"/>
          </a:p>
        </p:txBody>
      </p:sp>
    </p:spTree>
    <p:extLst>
      <p:ext uri="{BB962C8B-B14F-4D97-AF65-F5344CB8AC3E}">
        <p14:creationId xmlns:p14="http://schemas.microsoft.com/office/powerpoint/2010/main" val="2180423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25981-AD9A-A040-0097-EB0A5E5CE47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RDF Vocabulary</a:t>
            </a:r>
          </a:p>
        </p:txBody>
      </p:sp>
      <p:pic>
        <p:nvPicPr>
          <p:cNvPr id="6" name="Content Placeholder 5">
            <a:extLst>
              <a:ext uri="{FF2B5EF4-FFF2-40B4-BE49-F238E27FC236}">
                <a16:creationId xmlns:a16="http://schemas.microsoft.com/office/drawing/2014/main" id="{7305B845-A2F2-B0ED-9990-9B74982FF3D3}"/>
              </a:ext>
            </a:extLst>
          </p:cNvPr>
          <p:cNvPicPr>
            <a:picLocks noGrp="1" noChangeAspect="1"/>
          </p:cNvPicPr>
          <p:nvPr>
            <p:ph idx="1"/>
          </p:nvPr>
        </p:nvPicPr>
        <p:blipFill>
          <a:blip r:embed="rId2"/>
          <a:stretch>
            <a:fillRect/>
          </a:stretch>
        </p:blipFill>
        <p:spPr>
          <a:xfrm>
            <a:off x="4777316" y="656224"/>
            <a:ext cx="6780700" cy="5543222"/>
          </a:xfrm>
          <a:prstGeom prst="rect">
            <a:avLst/>
          </a:prstGeom>
        </p:spPr>
      </p:pic>
      <p:sp>
        <p:nvSpPr>
          <p:cNvPr id="4" name="Footer Placeholder 3">
            <a:extLst>
              <a:ext uri="{FF2B5EF4-FFF2-40B4-BE49-F238E27FC236}">
                <a16:creationId xmlns:a16="http://schemas.microsoft.com/office/drawing/2014/main" id="{DE9236DD-9B8C-4F37-AEE9-8CC1D02AABD8}"/>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Graph Data - Generic Presentation </a:t>
            </a:r>
          </a:p>
        </p:txBody>
      </p:sp>
      <p:sp>
        <p:nvSpPr>
          <p:cNvPr id="5" name="Slide Number Placeholder 4">
            <a:extLst>
              <a:ext uri="{FF2B5EF4-FFF2-40B4-BE49-F238E27FC236}">
                <a16:creationId xmlns:a16="http://schemas.microsoft.com/office/drawing/2014/main" id="{BD209861-4DB1-69AE-896C-C6CF168D505D}"/>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AD13951F-41DF-824B-BDB6-B5C0F60D0109}" type="slidenum">
              <a:rPr lang="en-US">
                <a:solidFill>
                  <a:schemeClr val="tx1">
                    <a:alpha val="80000"/>
                  </a:schemeClr>
                </a:solidFill>
              </a:rPr>
              <a:pPr>
                <a:spcAft>
                  <a:spcPts val="600"/>
                </a:spcAft>
              </a:pPr>
              <a:t>36</a:t>
            </a:fld>
            <a:endParaRPr lang="en-US">
              <a:solidFill>
                <a:schemeClr val="tx1">
                  <a:alpha val="80000"/>
                </a:schemeClr>
              </a:solidFill>
            </a:endParaRPr>
          </a:p>
        </p:txBody>
      </p:sp>
    </p:spTree>
    <p:extLst>
      <p:ext uri="{BB962C8B-B14F-4D97-AF65-F5344CB8AC3E}">
        <p14:creationId xmlns:p14="http://schemas.microsoft.com/office/powerpoint/2010/main" val="2562812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81955-6C98-924B-B8B8-DA41D99721A1}"/>
              </a:ext>
            </a:extLst>
          </p:cNvPr>
          <p:cNvSpPr>
            <a:spLocks noGrp="1"/>
          </p:cNvSpPr>
          <p:nvPr>
            <p:ph type="title"/>
          </p:nvPr>
        </p:nvSpPr>
        <p:spPr>
          <a:xfrm>
            <a:off x="838200" y="2103437"/>
            <a:ext cx="10515600" cy="1325563"/>
          </a:xfrm>
        </p:spPr>
        <p:txBody>
          <a:bodyPr>
            <a:normAutofit fontScale="90000"/>
          </a:bodyPr>
          <a:lstStyle/>
          <a:p>
            <a:r>
              <a:rPr lang="en-US" dirty="0"/>
              <a:t>Docker version of </a:t>
            </a:r>
            <a:r>
              <a:rPr lang="en-US" dirty="0" err="1"/>
              <a:t>Agraph</a:t>
            </a:r>
            <a:br>
              <a:rPr lang="en-US" dirty="0"/>
            </a:br>
            <a:br>
              <a:rPr lang="en-US" dirty="0"/>
            </a:br>
            <a:br>
              <a:rPr lang="en-US" dirty="0"/>
            </a:br>
            <a:br>
              <a:rPr lang="en-US" dirty="0"/>
            </a:br>
            <a:br>
              <a:rPr lang="en-US" dirty="0"/>
            </a:br>
            <a:br>
              <a:rPr lang="en-US" dirty="0"/>
            </a:br>
            <a:r>
              <a:rPr lang="en-US" dirty="0"/>
              <a:t>https://</a:t>
            </a:r>
            <a:r>
              <a:rPr lang="en-US" dirty="0" err="1"/>
              <a:t>franz.com</a:t>
            </a:r>
            <a:r>
              <a:rPr lang="en-US" dirty="0"/>
              <a:t>/</a:t>
            </a:r>
            <a:r>
              <a:rPr lang="en-US" dirty="0" err="1"/>
              <a:t>agraph</a:t>
            </a:r>
            <a:r>
              <a:rPr lang="en-US" dirty="0"/>
              <a:t>/docker/</a:t>
            </a:r>
          </a:p>
        </p:txBody>
      </p:sp>
      <p:sp>
        <p:nvSpPr>
          <p:cNvPr id="4" name="Slide Number Placeholder 3">
            <a:extLst>
              <a:ext uri="{FF2B5EF4-FFF2-40B4-BE49-F238E27FC236}">
                <a16:creationId xmlns:a16="http://schemas.microsoft.com/office/drawing/2014/main" id="{F6EC7D61-A18C-9D44-83C6-77D35330D3AD}"/>
              </a:ext>
            </a:extLst>
          </p:cNvPr>
          <p:cNvSpPr>
            <a:spLocks noGrp="1"/>
          </p:cNvSpPr>
          <p:nvPr>
            <p:ph type="sldNum" sz="quarter" idx="12"/>
          </p:nvPr>
        </p:nvSpPr>
        <p:spPr/>
        <p:txBody>
          <a:bodyPr/>
          <a:lstStyle/>
          <a:p>
            <a:fld id="{AD13951F-41DF-824B-BDB6-B5C0F60D0109}" type="slidenum">
              <a:rPr lang="en-US" smtClean="0"/>
              <a:t>37</a:t>
            </a:fld>
            <a:endParaRPr lang="en-US"/>
          </a:p>
        </p:txBody>
      </p:sp>
      <p:pic>
        <p:nvPicPr>
          <p:cNvPr id="5" name="Picture 4">
            <a:extLst>
              <a:ext uri="{FF2B5EF4-FFF2-40B4-BE49-F238E27FC236}">
                <a16:creationId xmlns:a16="http://schemas.microsoft.com/office/drawing/2014/main" id="{BE685128-A1CD-BE4B-944D-3EDE54FEC896}"/>
              </a:ext>
            </a:extLst>
          </p:cNvPr>
          <p:cNvPicPr>
            <a:picLocks noChangeAspect="1"/>
          </p:cNvPicPr>
          <p:nvPr/>
        </p:nvPicPr>
        <p:blipFill>
          <a:blip r:embed="rId3"/>
          <a:stretch>
            <a:fillRect/>
          </a:stretch>
        </p:blipFill>
        <p:spPr>
          <a:xfrm>
            <a:off x="1006642" y="2103437"/>
            <a:ext cx="10178716" cy="573125"/>
          </a:xfrm>
          <a:prstGeom prst="rect">
            <a:avLst/>
          </a:prstGeom>
        </p:spPr>
      </p:pic>
      <p:sp>
        <p:nvSpPr>
          <p:cNvPr id="3" name="Footer Placeholder 2">
            <a:extLst>
              <a:ext uri="{FF2B5EF4-FFF2-40B4-BE49-F238E27FC236}">
                <a16:creationId xmlns:a16="http://schemas.microsoft.com/office/drawing/2014/main" id="{F72B4CCA-4F88-6EA9-65CC-B637C6623F5E}"/>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424988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D9791-AD59-2229-CC1D-A20CA9D0DA28}"/>
              </a:ext>
            </a:extLst>
          </p:cNvPr>
          <p:cNvSpPr>
            <a:spLocks noGrp="1"/>
          </p:cNvSpPr>
          <p:nvPr>
            <p:ph type="title"/>
          </p:nvPr>
        </p:nvSpPr>
        <p:spPr/>
        <p:txBody>
          <a:bodyPr/>
          <a:lstStyle/>
          <a:p>
            <a:pPr algn="just"/>
            <a:r>
              <a:rPr lang="en-US" b="1" i="0" dirty="0">
                <a:solidFill>
                  <a:srgbClr val="222222"/>
                </a:solidFill>
                <a:effectLst/>
                <a:latin typeface="Times"/>
              </a:rPr>
              <a:t>Adding Properties to Triples in </a:t>
            </a:r>
            <a:r>
              <a:rPr lang="en-US" b="1" i="0" dirty="0" err="1">
                <a:solidFill>
                  <a:srgbClr val="222222"/>
                </a:solidFill>
                <a:effectLst/>
                <a:latin typeface="Times"/>
              </a:rPr>
              <a:t>AllegroGraph</a:t>
            </a:r>
            <a:endParaRPr lang="en-US" b="1" i="0" dirty="0">
              <a:solidFill>
                <a:srgbClr val="222222"/>
              </a:solidFill>
              <a:effectLst/>
              <a:latin typeface="Times"/>
            </a:endParaRPr>
          </a:p>
        </p:txBody>
      </p:sp>
      <p:sp>
        <p:nvSpPr>
          <p:cNvPr id="3" name="Content Placeholder 2">
            <a:extLst>
              <a:ext uri="{FF2B5EF4-FFF2-40B4-BE49-F238E27FC236}">
                <a16:creationId xmlns:a16="http://schemas.microsoft.com/office/drawing/2014/main" id="{5C6CE39D-C1A6-0AAD-5409-7806BCAAA032}"/>
              </a:ext>
            </a:extLst>
          </p:cNvPr>
          <p:cNvSpPr>
            <a:spLocks noGrp="1"/>
          </p:cNvSpPr>
          <p:nvPr>
            <p:ph idx="1"/>
          </p:nvPr>
        </p:nvSpPr>
        <p:spPr/>
        <p:txBody>
          <a:bodyPr>
            <a:normAutofit fontScale="70000" lnSpcReduction="20000"/>
          </a:bodyPr>
          <a:lstStyle/>
          <a:p>
            <a:r>
              <a:rPr lang="en-US" dirty="0"/>
              <a:t>Named Graphs</a:t>
            </a:r>
          </a:p>
          <a:p>
            <a:pPr lvl="1"/>
            <a:r>
              <a:rPr lang="en-US" dirty="0"/>
              <a:t>Quad (SPO) </a:t>
            </a:r>
          </a:p>
          <a:p>
            <a:pPr lvl="2"/>
            <a:r>
              <a:rPr lang="en-US" dirty="0"/>
              <a:t>Subject</a:t>
            </a:r>
          </a:p>
          <a:p>
            <a:pPr lvl="2"/>
            <a:r>
              <a:rPr lang="en-US" dirty="0"/>
              <a:t>Predicate</a:t>
            </a:r>
          </a:p>
          <a:p>
            <a:pPr lvl="2"/>
            <a:r>
              <a:rPr lang="en-US" dirty="0"/>
              <a:t>Object</a:t>
            </a:r>
          </a:p>
          <a:p>
            <a:pPr lvl="2"/>
            <a:r>
              <a:rPr lang="en-US" dirty="0"/>
              <a:t>Named Graph</a:t>
            </a:r>
          </a:p>
          <a:p>
            <a:pPr lvl="1"/>
            <a:endParaRPr lang="en-US" dirty="0"/>
          </a:p>
          <a:p>
            <a:pPr lvl="1"/>
            <a:r>
              <a:rPr lang="en-US" b="1" i="0" dirty="0">
                <a:solidFill>
                  <a:srgbClr val="000000"/>
                </a:solidFill>
                <a:effectLst/>
                <a:latin typeface="Times"/>
              </a:rPr>
              <a:t>handy for security and bookkeeping purposes</a:t>
            </a:r>
            <a:endParaRPr lang="en-US" dirty="0"/>
          </a:p>
          <a:p>
            <a:r>
              <a:rPr lang="en-US" dirty="0"/>
              <a:t>Triple Attributes</a:t>
            </a:r>
          </a:p>
          <a:p>
            <a:pPr lvl="1"/>
            <a:r>
              <a:rPr lang="en-US" dirty="0"/>
              <a:t>TTL</a:t>
            </a:r>
          </a:p>
          <a:p>
            <a:pPr lvl="1"/>
            <a:endParaRPr lang="en-US" dirty="0"/>
          </a:p>
          <a:p>
            <a:endParaRPr lang="en-US" dirty="0"/>
          </a:p>
          <a:p>
            <a:endParaRPr lang="en-US" dirty="0"/>
          </a:p>
          <a:p>
            <a:endParaRPr lang="en-US" dirty="0"/>
          </a:p>
          <a:p>
            <a:r>
              <a:rPr lang="en-US" dirty="0"/>
              <a:t>https://</a:t>
            </a:r>
            <a:r>
              <a:rPr lang="en-US" dirty="0" err="1"/>
              <a:t>allegrograph.com</a:t>
            </a:r>
            <a:r>
              <a:rPr lang="en-US" dirty="0"/>
              <a:t>/adding-properties-to-triples-in-</a:t>
            </a:r>
            <a:r>
              <a:rPr lang="en-US" dirty="0" err="1"/>
              <a:t>allegrograph</a:t>
            </a:r>
            <a:r>
              <a:rPr lang="en-US" dirty="0"/>
              <a:t>/?print=print</a:t>
            </a:r>
          </a:p>
        </p:txBody>
      </p:sp>
      <p:sp>
        <p:nvSpPr>
          <p:cNvPr id="4" name="Footer Placeholder 3">
            <a:extLst>
              <a:ext uri="{FF2B5EF4-FFF2-40B4-BE49-F238E27FC236}">
                <a16:creationId xmlns:a16="http://schemas.microsoft.com/office/drawing/2014/main" id="{CD780449-1605-C131-D84A-34E3D668E944}"/>
              </a:ext>
            </a:extLst>
          </p:cNvPr>
          <p:cNvSpPr>
            <a:spLocks noGrp="1"/>
          </p:cNvSpPr>
          <p:nvPr>
            <p:ph type="ftr" sz="quarter" idx="11"/>
          </p:nvPr>
        </p:nvSpPr>
        <p:spPr/>
        <p:txBody>
          <a:bodyPr/>
          <a:lstStyle/>
          <a:p>
            <a:r>
              <a:rPr lang="en-US"/>
              <a:t>Graph Data - Generic Presentation </a:t>
            </a:r>
          </a:p>
        </p:txBody>
      </p:sp>
      <p:sp>
        <p:nvSpPr>
          <p:cNvPr id="5" name="Slide Number Placeholder 4">
            <a:extLst>
              <a:ext uri="{FF2B5EF4-FFF2-40B4-BE49-F238E27FC236}">
                <a16:creationId xmlns:a16="http://schemas.microsoft.com/office/drawing/2014/main" id="{FFEF419F-F698-0A23-80DE-F9641E19DA92}"/>
              </a:ext>
            </a:extLst>
          </p:cNvPr>
          <p:cNvSpPr>
            <a:spLocks noGrp="1"/>
          </p:cNvSpPr>
          <p:nvPr>
            <p:ph type="sldNum" sz="quarter" idx="12"/>
          </p:nvPr>
        </p:nvSpPr>
        <p:spPr/>
        <p:txBody>
          <a:bodyPr/>
          <a:lstStyle/>
          <a:p>
            <a:fld id="{AD13951F-41DF-824B-BDB6-B5C0F60D0109}" type="slidenum">
              <a:rPr lang="en-US" smtClean="0"/>
              <a:t>38</a:t>
            </a:fld>
            <a:endParaRPr lang="en-US"/>
          </a:p>
        </p:txBody>
      </p:sp>
    </p:spTree>
    <p:extLst>
      <p:ext uri="{BB962C8B-B14F-4D97-AF65-F5344CB8AC3E}">
        <p14:creationId xmlns:p14="http://schemas.microsoft.com/office/powerpoint/2010/main" val="2257758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6486D-2D7D-4083-8103-70A580F049C2}"/>
              </a:ext>
            </a:extLst>
          </p:cNvPr>
          <p:cNvSpPr>
            <a:spLocks noGrp="1"/>
          </p:cNvSpPr>
          <p:nvPr>
            <p:ph type="title"/>
          </p:nvPr>
        </p:nvSpPr>
        <p:spPr/>
        <p:txBody>
          <a:bodyPr/>
          <a:lstStyle/>
          <a:p>
            <a:r>
              <a:rPr lang="en-US" dirty="0"/>
              <a:t>Graph Theory</a:t>
            </a:r>
          </a:p>
        </p:txBody>
      </p:sp>
      <p:sp>
        <p:nvSpPr>
          <p:cNvPr id="3" name="Content Placeholder 2">
            <a:extLst>
              <a:ext uri="{FF2B5EF4-FFF2-40B4-BE49-F238E27FC236}">
                <a16:creationId xmlns:a16="http://schemas.microsoft.com/office/drawing/2014/main" id="{3E6B86B1-16BF-5F98-CDFC-6C43D889D188}"/>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F4CC2E86-B870-0775-D293-50C982DBF310}"/>
              </a:ext>
            </a:extLst>
          </p:cNvPr>
          <p:cNvSpPr>
            <a:spLocks noGrp="1"/>
          </p:cNvSpPr>
          <p:nvPr>
            <p:ph type="ftr" sz="quarter" idx="11"/>
          </p:nvPr>
        </p:nvSpPr>
        <p:spPr/>
        <p:txBody>
          <a:bodyPr/>
          <a:lstStyle/>
          <a:p>
            <a:r>
              <a:rPr lang="en-US"/>
              <a:t>Graph Data - Generic Presentation </a:t>
            </a:r>
          </a:p>
        </p:txBody>
      </p:sp>
      <p:sp>
        <p:nvSpPr>
          <p:cNvPr id="5" name="Slide Number Placeholder 4">
            <a:extLst>
              <a:ext uri="{FF2B5EF4-FFF2-40B4-BE49-F238E27FC236}">
                <a16:creationId xmlns:a16="http://schemas.microsoft.com/office/drawing/2014/main" id="{40CCE0E0-A197-7E31-B365-CB88E91272BE}"/>
              </a:ext>
            </a:extLst>
          </p:cNvPr>
          <p:cNvSpPr>
            <a:spLocks noGrp="1"/>
          </p:cNvSpPr>
          <p:nvPr>
            <p:ph type="sldNum" sz="quarter" idx="12"/>
          </p:nvPr>
        </p:nvSpPr>
        <p:spPr/>
        <p:txBody>
          <a:bodyPr/>
          <a:lstStyle/>
          <a:p>
            <a:fld id="{AD13951F-41DF-824B-BDB6-B5C0F60D0109}" type="slidenum">
              <a:rPr lang="en-US" smtClean="0"/>
              <a:t>3</a:t>
            </a:fld>
            <a:endParaRPr lang="en-US"/>
          </a:p>
        </p:txBody>
      </p:sp>
      <p:sp>
        <p:nvSpPr>
          <p:cNvPr id="6" name="Content Placeholder 2">
            <a:extLst>
              <a:ext uri="{FF2B5EF4-FFF2-40B4-BE49-F238E27FC236}">
                <a16:creationId xmlns:a16="http://schemas.microsoft.com/office/drawing/2014/main" id="{D7C66BA6-A8AA-C458-DB00-43E6B392D9FB}"/>
              </a:ext>
            </a:extLst>
          </p:cNvPr>
          <p:cNvSpPr txBox="1">
            <a:spLocks/>
          </p:cNvSpPr>
          <p:nvPr/>
        </p:nvSpPr>
        <p:spPr>
          <a:xfrm>
            <a:off x="1991634" y="2705613"/>
            <a:ext cx="6479771" cy="1537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a:p>
            <a:pPr marL="0" indent="0">
              <a:buFont typeface="Arial" panose="020B0604020202020204" pitchFamily="34" charset="0"/>
              <a:buNone/>
            </a:pPr>
            <a:br>
              <a:rPr lang="en-US"/>
            </a:br>
            <a:endParaRPr lang="en-US" dirty="0"/>
          </a:p>
        </p:txBody>
      </p:sp>
      <p:sp>
        <p:nvSpPr>
          <p:cNvPr id="7" name="Oval 6">
            <a:extLst>
              <a:ext uri="{FF2B5EF4-FFF2-40B4-BE49-F238E27FC236}">
                <a16:creationId xmlns:a16="http://schemas.microsoft.com/office/drawing/2014/main" id="{5C8BFE3D-C230-27DB-ECCB-D374AD565A7D}"/>
              </a:ext>
            </a:extLst>
          </p:cNvPr>
          <p:cNvSpPr/>
          <p:nvPr/>
        </p:nvSpPr>
        <p:spPr>
          <a:xfrm>
            <a:off x="1792941" y="2528047"/>
            <a:ext cx="2245659" cy="900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GRANT</a:t>
            </a:r>
          </a:p>
        </p:txBody>
      </p:sp>
      <p:sp>
        <p:nvSpPr>
          <p:cNvPr id="8" name="Oval 7">
            <a:extLst>
              <a:ext uri="{FF2B5EF4-FFF2-40B4-BE49-F238E27FC236}">
                <a16:creationId xmlns:a16="http://schemas.microsoft.com/office/drawing/2014/main" id="{D4F1A967-A402-0857-EDC9-11E2ED05BEBE}"/>
              </a:ext>
            </a:extLst>
          </p:cNvPr>
          <p:cNvSpPr/>
          <p:nvPr/>
        </p:nvSpPr>
        <p:spPr>
          <a:xfrm>
            <a:off x="5208144" y="2485885"/>
            <a:ext cx="2245659" cy="900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STEVE</a:t>
            </a:r>
          </a:p>
        </p:txBody>
      </p:sp>
      <p:sp>
        <p:nvSpPr>
          <p:cNvPr id="9" name="TextBox 8">
            <a:extLst>
              <a:ext uri="{FF2B5EF4-FFF2-40B4-BE49-F238E27FC236}">
                <a16:creationId xmlns:a16="http://schemas.microsoft.com/office/drawing/2014/main" id="{EE7905F0-488C-887B-2ED9-08B32B224597}"/>
              </a:ext>
            </a:extLst>
          </p:cNvPr>
          <p:cNvSpPr txBox="1"/>
          <p:nvPr/>
        </p:nvSpPr>
        <p:spPr>
          <a:xfrm>
            <a:off x="8471405" y="3474360"/>
            <a:ext cx="1133837" cy="2862322"/>
          </a:xfrm>
          <a:prstGeom prst="rect">
            <a:avLst/>
          </a:prstGeom>
          <a:noFill/>
        </p:spPr>
        <p:txBody>
          <a:bodyPr wrap="none" rtlCol="0">
            <a:spAutoFit/>
          </a:bodyPr>
          <a:lstStyle/>
          <a:p>
            <a:r>
              <a:rPr lang="en-US" dirty="0" err="1"/>
              <a:t>Verices</a:t>
            </a:r>
            <a:r>
              <a:rPr lang="en-US" dirty="0"/>
              <a:t> </a:t>
            </a:r>
          </a:p>
          <a:p>
            <a:r>
              <a:rPr lang="en-US" dirty="0"/>
              <a:t>G</a:t>
            </a:r>
          </a:p>
          <a:p>
            <a:r>
              <a:rPr lang="en-US" dirty="0"/>
              <a:t>S</a:t>
            </a:r>
          </a:p>
          <a:p>
            <a:r>
              <a:rPr lang="en-US" dirty="0"/>
              <a:t>R</a:t>
            </a:r>
          </a:p>
          <a:p>
            <a:endParaRPr lang="en-US" dirty="0"/>
          </a:p>
          <a:p>
            <a:r>
              <a:rPr lang="en-US" dirty="0"/>
              <a:t>Edge Pairs</a:t>
            </a:r>
          </a:p>
          <a:p>
            <a:endParaRPr lang="en-US" dirty="0"/>
          </a:p>
          <a:p>
            <a:r>
              <a:rPr lang="en-US" dirty="0"/>
              <a:t>G-S</a:t>
            </a:r>
          </a:p>
          <a:p>
            <a:r>
              <a:rPr lang="en-US" dirty="0"/>
              <a:t>S-R</a:t>
            </a:r>
          </a:p>
          <a:p>
            <a:r>
              <a:rPr lang="en-US" dirty="0"/>
              <a:t>R-S</a:t>
            </a:r>
          </a:p>
        </p:txBody>
      </p:sp>
      <p:sp>
        <p:nvSpPr>
          <p:cNvPr id="10" name="Oval 9">
            <a:extLst>
              <a:ext uri="{FF2B5EF4-FFF2-40B4-BE49-F238E27FC236}">
                <a16:creationId xmlns:a16="http://schemas.microsoft.com/office/drawing/2014/main" id="{38CDD48A-A217-22CC-C823-733A6EC0B0BD}"/>
              </a:ext>
            </a:extLst>
          </p:cNvPr>
          <p:cNvSpPr/>
          <p:nvPr/>
        </p:nvSpPr>
        <p:spPr>
          <a:xfrm>
            <a:off x="5255853" y="4672618"/>
            <a:ext cx="2245659" cy="900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REVATHI</a:t>
            </a:r>
          </a:p>
        </p:txBody>
      </p:sp>
      <p:sp>
        <p:nvSpPr>
          <p:cNvPr id="11" name="Right Arrow 10">
            <a:extLst>
              <a:ext uri="{FF2B5EF4-FFF2-40B4-BE49-F238E27FC236}">
                <a16:creationId xmlns:a16="http://schemas.microsoft.com/office/drawing/2014/main" id="{9F8AFC00-D927-B5A3-E025-4AD8769B4D75}"/>
              </a:ext>
            </a:extLst>
          </p:cNvPr>
          <p:cNvSpPr/>
          <p:nvPr/>
        </p:nvSpPr>
        <p:spPr>
          <a:xfrm>
            <a:off x="4046655" y="2866903"/>
            <a:ext cx="1169544" cy="22324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60E0D954-BBA9-4CEB-D378-143098993FEB}"/>
              </a:ext>
            </a:extLst>
          </p:cNvPr>
          <p:cNvSpPr/>
          <p:nvPr/>
        </p:nvSpPr>
        <p:spPr>
          <a:xfrm rot="5400000">
            <a:off x="5793911" y="3889674"/>
            <a:ext cx="1169544" cy="22324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570B6528-D6C2-7D3C-679D-A1003CED7FEA}"/>
              </a:ext>
            </a:extLst>
          </p:cNvPr>
          <p:cNvSpPr/>
          <p:nvPr/>
        </p:nvSpPr>
        <p:spPr>
          <a:xfrm rot="16200000">
            <a:off x="6017151" y="3886533"/>
            <a:ext cx="1169544" cy="22324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1918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1C8D3-B07C-5615-D36E-7BC897932B03}"/>
              </a:ext>
            </a:extLst>
          </p:cNvPr>
          <p:cNvSpPr>
            <a:spLocks noGrp="1"/>
          </p:cNvSpPr>
          <p:nvPr>
            <p:ph type="title"/>
          </p:nvPr>
        </p:nvSpPr>
        <p:spPr/>
        <p:txBody>
          <a:bodyPr/>
          <a:lstStyle/>
          <a:p>
            <a:r>
              <a:rPr lang="en-US" dirty="0"/>
              <a:t>Knowledge Graph === Semantic Network</a:t>
            </a:r>
          </a:p>
        </p:txBody>
      </p:sp>
      <p:sp>
        <p:nvSpPr>
          <p:cNvPr id="4" name="Footer Placeholder 3">
            <a:extLst>
              <a:ext uri="{FF2B5EF4-FFF2-40B4-BE49-F238E27FC236}">
                <a16:creationId xmlns:a16="http://schemas.microsoft.com/office/drawing/2014/main" id="{551DC332-8A77-2B1B-66B4-582C252DD17B}"/>
              </a:ext>
            </a:extLst>
          </p:cNvPr>
          <p:cNvSpPr>
            <a:spLocks noGrp="1"/>
          </p:cNvSpPr>
          <p:nvPr>
            <p:ph type="ftr" sz="quarter" idx="11"/>
          </p:nvPr>
        </p:nvSpPr>
        <p:spPr>
          <a:xfrm>
            <a:off x="4038600" y="6356350"/>
            <a:ext cx="4114800" cy="365125"/>
          </a:xfrm>
        </p:spPr>
        <p:txBody>
          <a:bodyPr/>
          <a:lstStyle/>
          <a:p>
            <a:r>
              <a:rPr lang="en-US"/>
              <a:t>Graph Data - Generic Presentation </a:t>
            </a:r>
          </a:p>
        </p:txBody>
      </p:sp>
      <p:sp>
        <p:nvSpPr>
          <p:cNvPr id="5" name="Slide Number Placeholder 4">
            <a:extLst>
              <a:ext uri="{FF2B5EF4-FFF2-40B4-BE49-F238E27FC236}">
                <a16:creationId xmlns:a16="http://schemas.microsoft.com/office/drawing/2014/main" id="{0377F74F-970B-78D4-9B01-1F59B9ADA15D}"/>
              </a:ext>
            </a:extLst>
          </p:cNvPr>
          <p:cNvSpPr>
            <a:spLocks noGrp="1"/>
          </p:cNvSpPr>
          <p:nvPr>
            <p:ph type="sldNum" sz="quarter" idx="12"/>
          </p:nvPr>
        </p:nvSpPr>
        <p:spPr/>
        <p:txBody>
          <a:bodyPr/>
          <a:lstStyle/>
          <a:p>
            <a:fld id="{AD13951F-41DF-824B-BDB6-B5C0F60D0109}" type="slidenum">
              <a:rPr lang="en-US" smtClean="0"/>
              <a:t>4</a:t>
            </a:fld>
            <a:endParaRPr lang="en-US"/>
          </a:p>
        </p:txBody>
      </p:sp>
      <p:sp>
        <p:nvSpPr>
          <p:cNvPr id="9" name="Content Placeholder 8">
            <a:extLst>
              <a:ext uri="{FF2B5EF4-FFF2-40B4-BE49-F238E27FC236}">
                <a16:creationId xmlns:a16="http://schemas.microsoft.com/office/drawing/2014/main" id="{86B5AA6F-505B-7BEB-BDF2-B40905CC7AA3}"/>
              </a:ext>
            </a:extLst>
          </p:cNvPr>
          <p:cNvSpPr>
            <a:spLocks noGrp="1"/>
          </p:cNvSpPr>
          <p:nvPr>
            <p:ph idx="1"/>
          </p:nvPr>
        </p:nvSpPr>
        <p:spPr/>
        <p:txBody>
          <a:bodyPr>
            <a:normAutofit/>
          </a:bodyPr>
          <a:lstStyle/>
          <a:p>
            <a:pPr marL="0" indent="0" algn="l">
              <a:buNone/>
            </a:pPr>
            <a:r>
              <a:rPr lang="en-US" b="0" i="0" dirty="0">
                <a:effectLst/>
                <a:latin typeface="Google Sans"/>
              </a:rPr>
              <a:t>represents a </a:t>
            </a:r>
            <a:r>
              <a:rPr lang="en-US" b="1" i="0" dirty="0">
                <a:effectLst/>
                <a:latin typeface="Google Sans"/>
              </a:rPr>
              <a:t>network of real-world entities</a:t>
            </a:r>
            <a:endParaRPr lang="en-US" b="0" i="0" dirty="0">
              <a:effectLst/>
              <a:latin typeface="Google Sans"/>
            </a:endParaRPr>
          </a:p>
          <a:p>
            <a:r>
              <a:rPr lang="en-US" b="0" i="0" dirty="0">
                <a:effectLst/>
                <a:latin typeface="Google Sans"/>
              </a:rPr>
              <a:t>Objects</a:t>
            </a:r>
          </a:p>
          <a:p>
            <a:r>
              <a:rPr lang="en-US" b="0" i="0" dirty="0">
                <a:effectLst/>
                <a:latin typeface="Google Sans"/>
              </a:rPr>
              <a:t>Events</a:t>
            </a:r>
          </a:p>
          <a:p>
            <a:r>
              <a:rPr lang="en-US" b="0" i="0" dirty="0">
                <a:effectLst/>
                <a:latin typeface="Google Sans"/>
              </a:rPr>
              <a:t>Situations</a:t>
            </a:r>
          </a:p>
          <a:p>
            <a:r>
              <a:rPr lang="en-US" b="0" i="0" dirty="0">
                <a:effectLst/>
                <a:latin typeface="Google Sans"/>
              </a:rPr>
              <a:t>Concepts</a:t>
            </a:r>
          </a:p>
          <a:p>
            <a:endParaRPr lang="en-US" b="0" i="0" dirty="0">
              <a:effectLst/>
              <a:latin typeface="Google Sans"/>
            </a:endParaRPr>
          </a:p>
          <a:p>
            <a:pPr marL="0" indent="0" algn="l">
              <a:buNone/>
            </a:pPr>
            <a:r>
              <a:rPr lang="en-US" b="1" i="0" dirty="0">
                <a:effectLst/>
                <a:latin typeface="Google Sans"/>
              </a:rPr>
              <a:t>illustrates the relationship between them</a:t>
            </a:r>
            <a:r>
              <a:rPr lang="en-US" b="0" i="0" dirty="0">
                <a:effectLst/>
                <a:latin typeface="Google Sans"/>
              </a:rPr>
              <a:t>. </a:t>
            </a:r>
          </a:p>
          <a:p>
            <a:pPr marL="0" indent="0" algn="l">
              <a:buNone/>
            </a:pPr>
            <a:endParaRPr lang="en-US" b="0" i="0" dirty="0">
              <a:effectLst/>
              <a:latin typeface="Google Sans"/>
            </a:endParaRPr>
          </a:p>
          <a:p>
            <a:endParaRPr lang="en-US" dirty="0"/>
          </a:p>
        </p:txBody>
      </p:sp>
    </p:spTree>
    <p:extLst>
      <p:ext uri="{BB962C8B-B14F-4D97-AF65-F5344CB8AC3E}">
        <p14:creationId xmlns:p14="http://schemas.microsoft.com/office/powerpoint/2010/main" val="2146059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1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08DF99F-FF45-FE43-8A15-9F3226D9FBB1}"/>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Semantic</a:t>
            </a:r>
          </a:p>
        </p:txBody>
      </p:sp>
      <p:pic>
        <p:nvPicPr>
          <p:cNvPr id="4" name="Content Placeholder 3">
            <a:extLst>
              <a:ext uri="{FF2B5EF4-FFF2-40B4-BE49-F238E27FC236}">
                <a16:creationId xmlns:a16="http://schemas.microsoft.com/office/drawing/2014/main" id="{1B6BA3F9-4702-524D-9687-D8F129DFCDE7}"/>
              </a:ext>
            </a:extLst>
          </p:cNvPr>
          <p:cNvPicPr>
            <a:picLocks noChangeAspect="1"/>
          </p:cNvPicPr>
          <p:nvPr/>
        </p:nvPicPr>
        <p:blipFill rotWithShape="1">
          <a:blip r:embed="rId3"/>
          <a:srcRect r="2552" b="-2"/>
          <a:stretch/>
        </p:blipFill>
        <p:spPr>
          <a:xfrm>
            <a:off x="4044603" y="448056"/>
            <a:ext cx="7680450" cy="3802932"/>
          </a:xfrm>
          <a:prstGeom prst="rect">
            <a:avLst/>
          </a:prstGeom>
        </p:spPr>
      </p:pic>
      <p:sp>
        <p:nvSpPr>
          <p:cNvPr id="13" name="Rectangle 12">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Rectangle 14">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16552"/>
            <a:ext cx="7688475" cy="198424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236BAA00-6159-4402-8543-74B30ECACB09}"/>
              </a:ext>
            </a:extLst>
          </p:cNvPr>
          <p:cNvSpPr>
            <a:spLocks noGrp="1"/>
          </p:cNvSpPr>
          <p:nvPr>
            <p:ph idx="1"/>
          </p:nvPr>
        </p:nvSpPr>
        <p:spPr>
          <a:xfrm>
            <a:off x="4379709" y="4642338"/>
            <a:ext cx="7037591" cy="1564310"/>
          </a:xfrm>
        </p:spPr>
        <p:txBody>
          <a:bodyPr anchor="ctr">
            <a:normAutofit/>
          </a:bodyPr>
          <a:lstStyle/>
          <a:p>
            <a:pPr marL="0" indent="0">
              <a:buNone/>
            </a:pPr>
            <a:r>
              <a:rPr lang="en-US" sz="1800" dirty="0"/>
              <a:t>MEANING | KNOWLEDGE </a:t>
            </a:r>
          </a:p>
        </p:txBody>
      </p:sp>
      <p:sp>
        <p:nvSpPr>
          <p:cNvPr id="6" name="Slide Number Placeholder 5">
            <a:extLst>
              <a:ext uri="{FF2B5EF4-FFF2-40B4-BE49-F238E27FC236}">
                <a16:creationId xmlns:a16="http://schemas.microsoft.com/office/drawing/2014/main" id="{9D302E2D-FEC9-AD45-A095-D7320D53B1B4}"/>
              </a:ext>
            </a:extLst>
          </p:cNvPr>
          <p:cNvSpPr>
            <a:spLocks noGrp="1"/>
          </p:cNvSpPr>
          <p:nvPr>
            <p:ph type="sldNum" sz="quarter" idx="12"/>
          </p:nvPr>
        </p:nvSpPr>
        <p:spPr/>
        <p:txBody>
          <a:bodyPr/>
          <a:lstStyle/>
          <a:p>
            <a:fld id="{AD13951F-41DF-824B-BDB6-B5C0F60D0109}" type="slidenum">
              <a:rPr lang="en-US" smtClean="0"/>
              <a:t>5</a:t>
            </a:fld>
            <a:endParaRPr lang="en-US"/>
          </a:p>
        </p:txBody>
      </p:sp>
      <p:sp>
        <p:nvSpPr>
          <p:cNvPr id="3" name="Footer Placeholder 2">
            <a:extLst>
              <a:ext uri="{FF2B5EF4-FFF2-40B4-BE49-F238E27FC236}">
                <a16:creationId xmlns:a16="http://schemas.microsoft.com/office/drawing/2014/main" id="{04227F03-B5E1-4BA8-4440-9DF4032C2645}"/>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1499663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D6FA29-A02A-544A-A659-35A70A063EE5}"/>
              </a:ext>
            </a:extLst>
          </p:cNvPr>
          <p:cNvSpPr>
            <a:spLocks noGrp="1"/>
          </p:cNvSpPr>
          <p:nvPr>
            <p:ph type="title"/>
          </p:nvPr>
        </p:nvSpPr>
        <p:spPr>
          <a:xfrm>
            <a:off x="742950" y="742951"/>
            <a:ext cx="3476625" cy="2486386"/>
          </a:xfrm>
        </p:spPr>
        <p:txBody>
          <a:bodyPr vert="horz" lIns="91440" tIns="45720" rIns="91440" bIns="45720" rtlCol="0" anchor="ctr">
            <a:normAutofit/>
          </a:bodyPr>
          <a:lstStyle/>
          <a:p>
            <a:pPr algn="ctr"/>
            <a:r>
              <a:rPr lang="en-US" sz="3200" kern="1200" dirty="0">
                <a:solidFill>
                  <a:srgbClr val="FFFFFF"/>
                </a:solidFill>
                <a:latin typeface="+mj-lt"/>
                <a:ea typeface="+mj-ea"/>
                <a:cs typeface="+mj-cs"/>
              </a:rPr>
              <a:t>Golden age of Information Access</a:t>
            </a:r>
          </a:p>
        </p:txBody>
      </p:sp>
      <p:pic>
        <p:nvPicPr>
          <p:cNvPr id="4" name="Content Placeholder 3">
            <a:extLst>
              <a:ext uri="{FF2B5EF4-FFF2-40B4-BE49-F238E27FC236}">
                <a16:creationId xmlns:a16="http://schemas.microsoft.com/office/drawing/2014/main" id="{EDCA00C6-67BD-3340-866B-B1160962A3B1}"/>
              </a:ext>
            </a:extLst>
          </p:cNvPr>
          <p:cNvPicPr>
            <a:picLocks noGrp="1" noChangeAspect="1"/>
          </p:cNvPicPr>
          <p:nvPr>
            <p:ph idx="1"/>
          </p:nvPr>
        </p:nvPicPr>
        <p:blipFill rotWithShape="1">
          <a:blip r:embed="rId3"/>
          <a:srcRect t="396" r="-1" b="1209"/>
          <a:stretch/>
        </p:blipFill>
        <p:spPr>
          <a:xfrm>
            <a:off x="1173524" y="3660839"/>
            <a:ext cx="9116800" cy="2243820"/>
          </a:xfrm>
          <a:prstGeom prst="rect">
            <a:avLst/>
          </a:prstGeom>
        </p:spPr>
      </p:pic>
      <p:pic>
        <p:nvPicPr>
          <p:cNvPr id="5" name="Picture 4">
            <a:extLst>
              <a:ext uri="{FF2B5EF4-FFF2-40B4-BE49-F238E27FC236}">
                <a16:creationId xmlns:a16="http://schemas.microsoft.com/office/drawing/2014/main" id="{381020A5-F43F-E44B-9427-B64119DEC94E}"/>
              </a:ext>
            </a:extLst>
          </p:cNvPr>
          <p:cNvPicPr>
            <a:picLocks noChangeAspect="1"/>
          </p:cNvPicPr>
          <p:nvPr/>
        </p:nvPicPr>
        <p:blipFill>
          <a:blip r:embed="rId4"/>
          <a:stretch>
            <a:fillRect/>
          </a:stretch>
        </p:blipFill>
        <p:spPr>
          <a:xfrm>
            <a:off x="6405283" y="2075251"/>
            <a:ext cx="3424462" cy="2243820"/>
          </a:xfrm>
          <a:prstGeom prst="rect">
            <a:avLst/>
          </a:prstGeom>
        </p:spPr>
      </p:pic>
      <p:sp>
        <p:nvSpPr>
          <p:cNvPr id="7" name="Slide Number Placeholder 6">
            <a:extLst>
              <a:ext uri="{FF2B5EF4-FFF2-40B4-BE49-F238E27FC236}">
                <a16:creationId xmlns:a16="http://schemas.microsoft.com/office/drawing/2014/main" id="{742D34B9-EEEA-F748-85E9-76FA0638756F}"/>
              </a:ext>
            </a:extLst>
          </p:cNvPr>
          <p:cNvSpPr>
            <a:spLocks noGrp="1"/>
          </p:cNvSpPr>
          <p:nvPr>
            <p:ph type="sldNum" sz="quarter" idx="12"/>
          </p:nvPr>
        </p:nvSpPr>
        <p:spPr/>
        <p:txBody>
          <a:bodyPr/>
          <a:lstStyle/>
          <a:p>
            <a:fld id="{AD13951F-41DF-824B-BDB6-B5C0F60D0109}" type="slidenum">
              <a:rPr lang="en-US" smtClean="0"/>
              <a:t>6</a:t>
            </a:fld>
            <a:endParaRPr lang="en-US"/>
          </a:p>
        </p:txBody>
      </p:sp>
      <p:sp>
        <p:nvSpPr>
          <p:cNvPr id="3" name="Footer Placeholder 2">
            <a:extLst>
              <a:ext uri="{FF2B5EF4-FFF2-40B4-BE49-F238E27FC236}">
                <a16:creationId xmlns:a16="http://schemas.microsoft.com/office/drawing/2014/main" id="{1662C422-C59E-04A6-A2A5-050601A4FC75}"/>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1742145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F852C8-22F6-C54B-A63E-6ED00743526D}"/>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b="1"/>
              <a:t>Ontology</a:t>
            </a:r>
            <a:r>
              <a:rPr lang="en-US" sz="6600"/>
              <a:t>	</a:t>
            </a:r>
          </a:p>
        </p:txBody>
      </p:sp>
      <p:sp>
        <p:nvSpPr>
          <p:cNvPr id="64"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356B61D-554F-1943-843F-4DA9A2B474DB}"/>
              </a:ext>
            </a:extLst>
          </p:cNvPr>
          <p:cNvPicPr>
            <a:picLocks noChangeAspect="1"/>
          </p:cNvPicPr>
          <p:nvPr/>
        </p:nvPicPr>
        <p:blipFill rotWithShape="1">
          <a:blip r:embed="rId3"/>
          <a:srcRect r="5621" b="1"/>
          <a:stretch/>
        </p:blipFill>
        <p:spPr>
          <a:xfrm>
            <a:off x="1020724" y="2619784"/>
            <a:ext cx="2301952" cy="3600041"/>
          </a:xfrm>
          <a:prstGeom prst="rect">
            <a:avLst/>
          </a:prstGeom>
        </p:spPr>
      </p:pic>
      <p:pic>
        <p:nvPicPr>
          <p:cNvPr id="6" name="Picture 5" descr="A close up of a purple flower&#10;&#10;Description automatically generated">
            <a:extLst>
              <a:ext uri="{FF2B5EF4-FFF2-40B4-BE49-F238E27FC236}">
                <a16:creationId xmlns:a16="http://schemas.microsoft.com/office/drawing/2014/main" id="{00AE6D21-78ED-0F47-8D49-B74302729106}"/>
              </a:ext>
            </a:extLst>
          </p:cNvPr>
          <p:cNvPicPr>
            <a:picLocks noChangeAspect="1"/>
          </p:cNvPicPr>
          <p:nvPr/>
        </p:nvPicPr>
        <p:blipFill rotWithShape="1">
          <a:blip r:embed="rId4"/>
          <a:srcRect l="18998" r="28727" b="-2"/>
          <a:stretch/>
        </p:blipFill>
        <p:spPr>
          <a:xfrm>
            <a:off x="4945000" y="2619784"/>
            <a:ext cx="2301999" cy="3600041"/>
          </a:xfrm>
          <a:prstGeom prst="rect">
            <a:avLst/>
          </a:prstGeom>
        </p:spPr>
      </p:pic>
      <p:pic>
        <p:nvPicPr>
          <p:cNvPr id="7" name="Picture 6">
            <a:extLst>
              <a:ext uri="{FF2B5EF4-FFF2-40B4-BE49-F238E27FC236}">
                <a16:creationId xmlns:a16="http://schemas.microsoft.com/office/drawing/2014/main" id="{9A56273E-303B-9542-B173-BEA6ECF024DB}"/>
              </a:ext>
            </a:extLst>
          </p:cNvPr>
          <p:cNvPicPr>
            <a:picLocks noChangeAspect="1"/>
          </p:cNvPicPr>
          <p:nvPr/>
        </p:nvPicPr>
        <p:blipFill>
          <a:blip r:embed="rId5"/>
          <a:stretch>
            <a:fillRect/>
          </a:stretch>
        </p:blipFill>
        <p:spPr>
          <a:xfrm>
            <a:off x="8141208" y="3837286"/>
            <a:ext cx="3758184" cy="1165036"/>
          </a:xfrm>
          <a:prstGeom prst="rect">
            <a:avLst/>
          </a:prstGeom>
        </p:spPr>
      </p:pic>
      <p:sp>
        <p:nvSpPr>
          <p:cNvPr id="3" name="Footer Placeholder 2">
            <a:extLst>
              <a:ext uri="{FF2B5EF4-FFF2-40B4-BE49-F238E27FC236}">
                <a16:creationId xmlns:a16="http://schemas.microsoft.com/office/drawing/2014/main" id="{D1AB0E17-78BE-699F-351B-6BC09273695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Graph Data - Generic Presentation </a:t>
            </a:r>
          </a:p>
        </p:txBody>
      </p:sp>
      <p:sp>
        <p:nvSpPr>
          <p:cNvPr id="9" name="Slide Number Placeholder 8">
            <a:extLst>
              <a:ext uri="{FF2B5EF4-FFF2-40B4-BE49-F238E27FC236}">
                <a16:creationId xmlns:a16="http://schemas.microsoft.com/office/drawing/2014/main" id="{B57D452C-4830-D64C-B14F-D21CC259983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D13951F-41DF-824B-BDB6-B5C0F60D0109}" type="slidenum">
              <a:rPr lang="en-US" smtClean="0"/>
              <a:pPr>
                <a:spcAft>
                  <a:spcPts val="600"/>
                </a:spcAft>
              </a:pPr>
              <a:t>7</a:t>
            </a:fld>
            <a:endParaRPr lang="en-US"/>
          </a:p>
        </p:txBody>
      </p:sp>
    </p:spTree>
    <p:extLst>
      <p:ext uri="{BB962C8B-B14F-4D97-AF65-F5344CB8AC3E}">
        <p14:creationId xmlns:p14="http://schemas.microsoft.com/office/powerpoint/2010/main" val="3263257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32B85-FCAB-0E49-AEAB-A085EA0C3669}"/>
              </a:ext>
            </a:extLst>
          </p:cNvPr>
          <p:cNvSpPr>
            <a:spLocks noGrp="1"/>
          </p:cNvSpPr>
          <p:nvPr>
            <p:ph type="title"/>
          </p:nvPr>
        </p:nvSpPr>
        <p:spPr>
          <a:xfrm>
            <a:off x="4965430" y="629268"/>
            <a:ext cx="6586491" cy="1286160"/>
          </a:xfrm>
        </p:spPr>
        <p:txBody>
          <a:bodyPr anchor="b">
            <a:normAutofit fontScale="90000"/>
          </a:bodyPr>
          <a:lstStyle/>
          <a:p>
            <a:r>
              <a:rPr lang="en-US" dirty="0"/>
              <a:t>Vertices(data) and edges</a:t>
            </a:r>
            <a:br>
              <a:rPr lang="en-US" dirty="0"/>
            </a:br>
            <a:r>
              <a:rPr lang="en-US" dirty="0"/>
              <a:t> of a Semantic Graph </a:t>
            </a:r>
          </a:p>
        </p:txBody>
      </p:sp>
      <p:pic>
        <p:nvPicPr>
          <p:cNvPr id="9" name="Picture 8" descr="A screenshot of a cell phone&#10;&#10;Description automatically generated">
            <a:extLst>
              <a:ext uri="{FF2B5EF4-FFF2-40B4-BE49-F238E27FC236}">
                <a16:creationId xmlns:a16="http://schemas.microsoft.com/office/drawing/2014/main" id="{C1E1E343-6FFB-B24F-8DCB-DAB078D0741F}"/>
              </a:ext>
            </a:extLst>
          </p:cNvPr>
          <p:cNvPicPr>
            <a:picLocks noChangeAspect="1"/>
          </p:cNvPicPr>
          <p:nvPr/>
        </p:nvPicPr>
        <p:blipFill rotWithShape="1">
          <a:blip r:embed="rId3"/>
          <a:srcRect t="1305" r="2" b="2"/>
          <a:stretch/>
        </p:blipFill>
        <p:spPr>
          <a:xfrm>
            <a:off x="20" y="10"/>
            <a:ext cx="4635571" cy="6857990"/>
          </a:xfrm>
          <a:prstGeom prst="rect">
            <a:avLst/>
          </a:prstGeom>
          <a:effectLst/>
        </p:spPr>
      </p:pic>
      <p:cxnSp>
        <p:nvCxnSpPr>
          <p:cNvPr id="28" name="Straight Connector 25">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B6285"/>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57FBA306-4E40-BF47-AD2F-FC0584191402}"/>
              </a:ext>
            </a:extLst>
          </p:cNvPr>
          <p:cNvSpPr>
            <a:spLocks noGrp="1"/>
          </p:cNvSpPr>
          <p:nvPr>
            <p:ph type="sldNum" sz="quarter" idx="12"/>
          </p:nvPr>
        </p:nvSpPr>
        <p:spPr>
          <a:xfrm>
            <a:off x="10167042" y="6356350"/>
            <a:ext cx="1186758" cy="365125"/>
          </a:xfrm>
          <a:prstGeom prst="ellipse">
            <a:avLst/>
          </a:prstGeom>
        </p:spPr>
        <p:txBody>
          <a:bodyPr>
            <a:normAutofit/>
          </a:bodyPr>
          <a:lstStyle/>
          <a:p>
            <a:pPr>
              <a:lnSpc>
                <a:spcPct val="90000"/>
              </a:lnSpc>
              <a:spcAft>
                <a:spcPts val="600"/>
              </a:spcAft>
            </a:pPr>
            <a:fld id="{AD13951F-41DF-824B-BDB6-B5C0F60D0109}" type="slidenum">
              <a:rPr lang="en-US" smtClean="0"/>
              <a:pPr>
                <a:lnSpc>
                  <a:spcPct val="90000"/>
                </a:lnSpc>
                <a:spcAft>
                  <a:spcPts val="600"/>
                </a:spcAft>
              </a:pPr>
              <a:t>8</a:t>
            </a:fld>
            <a:endParaRPr lang="en-US"/>
          </a:p>
        </p:txBody>
      </p:sp>
      <p:graphicFrame>
        <p:nvGraphicFramePr>
          <p:cNvPr id="5" name="Content Placeholder 2">
            <a:extLst>
              <a:ext uri="{FF2B5EF4-FFF2-40B4-BE49-F238E27FC236}">
                <a16:creationId xmlns:a16="http://schemas.microsoft.com/office/drawing/2014/main" id="{534F6CB2-D1C6-40FD-99F6-067A500F2675}"/>
              </a:ext>
            </a:extLst>
          </p:cNvPr>
          <p:cNvGraphicFramePr>
            <a:graphicFrameLocks noGrp="1"/>
          </p:cNvGraphicFramePr>
          <p:nvPr>
            <p:ph idx="1"/>
            <p:extLst>
              <p:ext uri="{D42A27DB-BD31-4B8C-83A1-F6EECF244321}">
                <p14:modId xmlns:p14="http://schemas.microsoft.com/office/powerpoint/2010/main" val="2697807843"/>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Footer Placeholder 2">
            <a:extLst>
              <a:ext uri="{FF2B5EF4-FFF2-40B4-BE49-F238E27FC236}">
                <a16:creationId xmlns:a16="http://schemas.microsoft.com/office/drawing/2014/main" id="{B33081A5-15B3-3A5D-44A7-5232BE85B1B2}"/>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25142610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34822</TotalTime>
  <Words>2022</Words>
  <Application>Microsoft Macintosh PowerPoint</Application>
  <PresentationFormat>Widescreen</PresentationFormat>
  <Paragraphs>458</Paragraphs>
  <Slides>39</Slides>
  <Notes>32</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39</vt:i4>
      </vt:variant>
    </vt:vector>
  </HeadingPairs>
  <TitlesOfParts>
    <vt:vector size="53" baseType="lpstr">
      <vt:lpstr>Arial Unicode MS</vt:lpstr>
      <vt:lpstr>Amazon Ember</vt:lpstr>
      <vt:lpstr>Andale Mono</vt:lpstr>
      <vt:lpstr>Arial</vt:lpstr>
      <vt:lpstr>Calibri</vt:lpstr>
      <vt:lpstr>Calibri Light</vt:lpstr>
      <vt:lpstr>Courier</vt:lpstr>
      <vt:lpstr>Google Sans</vt:lpstr>
      <vt:lpstr>IBM Plex Mono</vt:lpstr>
      <vt:lpstr>ProximaNova-Light</vt:lpstr>
      <vt:lpstr>Roboto</vt:lpstr>
      <vt:lpstr>Times</vt:lpstr>
      <vt:lpstr>Tw Cen MT</vt:lpstr>
      <vt:lpstr>Office Theme</vt:lpstr>
      <vt:lpstr>Introduction to Graph Databases</vt:lpstr>
      <vt:lpstr> Graph</vt:lpstr>
      <vt:lpstr>Graph Datastructure</vt:lpstr>
      <vt:lpstr>Graph Theory</vt:lpstr>
      <vt:lpstr>Knowledge Graph === Semantic Network</vt:lpstr>
      <vt:lpstr>Semantic</vt:lpstr>
      <vt:lpstr>Golden age of Information Access</vt:lpstr>
      <vt:lpstr>Ontology </vt:lpstr>
      <vt:lpstr>Vertices(data) and edges  of a Semantic Graph </vt:lpstr>
      <vt:lpstr>Modeling Data</vt:lpstr>
      <vt:lpstr>The Triple Data Structure</vt:lpstr>
      <vt:lpstr>RDF Triples</vt:lpstr>
      <vt:lpstr>Modeling Data</vt:lpstr>
      <vt:lpstr>Resource Description Framework (RDF)</vt:lpstr>
      <vt:lpstr>Triple `Soups`</vt:lpstr>
      <vt:lpstr>Inference  New Ideas + Hypotheses  Patterns</vt:lpstr>
      <vt:lpstr>Why is Graph useful</vt:lpstr>
      <vt:lpstr>FOAF  Six degrees of seperation</vt:lpstr>
      <vt:lpstr>Common Eye Colors</vt:lpstr>
      <vt:lpstr>Demo time</vt:lpstr>
      <vt:lpstr>Demo Gruff</vt:lpstr>
      <vt:lpstr>Semantic/Graph database top ranked</vt:lpstr>
      <vt:lpstr>Overview</vt:lpstr>
      <vt:lpstr>Use cases for semantic / graph</vt:lpstr>
      <vt:lpstr>Popular Use Cases</vt:lpstr>
      <vt:lpstr>3rd Party Integration</vt:lpstr>
      <vt:lpstr>PowerPoint Presentation</vt:lpstr>
      <vt:lpstr>Seminal Text on the Semantic Web</vt:lpstr>
      <vt:lpstr>PowerPoint Presentation</vt:lpstr>
      <vt:lpstr>Thank you!!   </vt:lpstr>
      <vt:lpstr>Comparison</vt:lpstr>
      <vt:lpstr>Resources</vt:lpstr>
      <vt:lpstr>Resources (2)</vt:lpstr>
      <vt:lpstr>Resources (3)</vt:lpstr>
      <vt:lpstr>Resources (4)</vt:lpstr>
      <vt:lpstr>RDF Schema</vt:lpstr>
      <vt:lpstr>RDF Vocabulary</vt:lpstr>
      <vt:lpstr>Docker version of Agraph      https://franz.com/agraph/docker/</vt:lpstr>
      <vt:lpstr>Adding Properties to Triples in AllegroGraph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Developer - Semantic Graph Workshop</dc:title>
  <dc:creator>Grant Steinfeld</dc:creator>
  <cp:lastModifiedBy>Grant Steinfeld</cp:lastModifiedBy>
  <cp:revision>82</cp:revision>
  <dcterms:created xsi:type="dcterms:W3CDTF">2020-01-29T22:20:52Z</dcterms:created>
  <dcterms:modified xsi:type="dcterms:W3CDTF">2023-03-21T14:58:25Z</dcterms:modified>
</cp:coreProperties>
</file>